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4BB0AC1A" w14:textId="77777777" w:rsidR="008455AD" w:rsidRDefault="008455AD">
      <w:pPr>
        <w:adjustRightInd w:val="0"/>
        <w:snapToGrid w:val="0"/>
        <w:spacing w:line="360" w:lineRule="auto"/>
        <w:rPr>
          <w:sz w:val="24"/>
        </w:rPr>
        <w:sectPr w:rsidR="008455AD">
          <w:footerReference w:type="default" r:id="rId42"/>
          <w:type w:val="continuous"/>
          <w:pgSz w:w="11906" w:h="16838"/>
          <w:pgMar w:top="1418" w:right="1701" w:bottom="1418" w:left="1701" w:header="851" w:footer="992" w:gutter="0"/>
          <w:cols w:space="425"/>
          <w:docGrid w:type="lines" w:linePitch="312"/>
        </w:sectPr>
      </w:pPr>
      <w:bookmarkStart w:id="0" w:name="TITLE_bf33995ec32f49b59e849d889ec629bc"/>
      <w:bookmarkStart w:id="1" w:name="_GoBack"/>
      <w:bookmarkEnd w:id="1"/>
    </w:p>
    <w:p w14:paraId="53C73CC8" w14:textId="1978A385" w:rsidR="008455AD" w:rsidRDefault="008455AD">
      <w:pPr>
        <w:adjustRightInd w:val="0"/>
        <w:snapToGrid w:val="0"/>
        <w:spacing w:line="360" w:lineRule="auto"/>
        <w:jc w:val="center"/>
        <w:rPr>
          <w:rFonts w:cs="Arial"/>
          <w:sz w:val="24"/>
        </w:rPr>
      </w:pPr>
      <w:bookmarkStart w:id="2" w:name="CTS_50b73158620945faab35c13b1828f8a5"/>
      <w:bookmarkStart w:id="3" w:name="CLAUSE_50b73158620945faab35c13b1828f8a5"/>
      <w:bookmarkEnd w:id="0"/>
      <w:bookmarkEnd w:id="2"/>
    </w:p>
    <w:p w14:paraId="1D73AE9B" w14:textId="77777777" w:rsidR="008455AD" w:rsidRDefault="008455AD">
      <w:pPr>
        <w:adjustRightInd w:val="0"/>
        <w:snapToGrid w:val="0"/>
        <w:spacing w:line="360" w:lineRule="auto"/>
        <w:jc w:val="center"/>
        <w:rPr>
          <w:rFonts w:cs="Arial"/>
          <w:sz w:val="24"/>
        </w:rPr>
      </w:pPr>
    </w:p>
    <w:p w14:paraId="79FE4400" w14:textId="77777777" w:rsidR="008455AD" w:rsidRDefault="008455AD">
      <w:pPr>
        <w:adjustRightInd w:val="0"/>
        <w:snapToGrid w:val="0"/>
        <w:spacing w:line="360" w:lineRule="auto"/>
        <w:jc w:val="center"/>
        <w:rPr>
          <w:rFonts w:cs="Arial"/>
          <w:sz w:val="24"/>
        </w:rPr>
      </w:pPr>
    </w:p>
    <w:p w14:paraId="2A83B015" w14:textId="77777777" w:rsidR="008455AD" w:rsidRDefault="008455AD">
      <w:pPr>
        <w:adjustRightInd w:val="0"/>
        <w:snapToGrid w:val="0"/>
        <w:spacing w:line="360" w:lineRule="auto"/>
        <w:jc w:val="center"/>
        <w:rPr>
          <w:rFonts w:ascii="黑体" w:hAnsi="黑体"/>
          <w:b/>
          <w:sz w:val="44"/>
        </w:rPr>
      </w:pPr>
    </w:p>
    <w:p w14:paraId="1906E7AE" w14:textId="77777777" w:rsidR="00340174" w:rsidRDefault="00340174">
      <w:pPr>
        <w:adjustRightInd w:val="0"/>
        <w:snapToGrid w:val="0"/>
        <w:spacing w:line="360" w:lineRule="auto"/>
        <w:jc w:val="center"/>
        <w:rPr>
          <w:rFonts w:ascii="黑体" w:hAnsi="黑体"/>
          <w:b/>
          <w:sz w:val="44"/>
        </w:rPr>
      </w:pPr>
      <w:proofErr w:type="gramStart"/>
      <w:r>
        <w:rPr>
          <w:rFonts w:ascii="黑体" w:hAnsi="黑体" w:hint="eastAsia"/>
          <w:b/>
          <w:sz w:val="44"/>
        </w:rPr>
        <w:t>交银施罗</w:t>
      </w:r>
      <w:proofErr w:type="gramEnd"/>
      <w:r>
        <w:rPr>
          <w:rFonts w:ascii="黑体" w:hAnsi="黑体" w:hint="eastAsia"/>
          <w:b/>
          <w:sz w:val="44"/>
        </w:rPr>
        <w:t>德红利量化选股</w:t>
      </w:r>
      <w:r w:rsidR="003C39E5">
        <w:rPr>
          <w:rFonts w:ascii="黑体" w:hAnsi="黑体" w:hint="eastAsia"/>
          <w:b/>
          <w:sz w:val="44"/>
        </w:rPr>
        <w:t>混合型</w:t>
      </w:r>
    </w:p>
    <w:p w14:paraId="38F2ADB7" w14:textId="77777777" w:rsidR="008455AD" w:rsidRDefault="003C39E5">
      <w:pPr>
        <w:adjustRightInd w:val="0"/>
        <w:snapToGrid w:val="0"/>
        <w:spacing w:line="360" w:lineRule="auto"/>
        <w:jc w:val="center"/>
        <w:rPr>
          <w:rFonts w:ascii="黑体" w:hAnsi="黑体"/>
          <w:b/>
          <w:sz w:val="44"/>
        </w:rPr>
      </w:pPr>
      <w:r>
        <w:rPr>
          <w:rFonts w:ascii="黑体" w:hAnsi="黑体" w:hint="eastAsia"/>
          <w:b/>
          <w:sz w:val="44"/>
        </w:rPr>
        <w:t>证券投资基金</w:t>
      </w:r>
    </w:p>
    <w:p w14:paraId="50FF2577" w14:textId="77777777" w:rsidR="008455AD" w:rsidRDefault="003C39E5">
      <w:pPr>
        <w:adjustRightInd w:val="0"/>
        <w:snapToGrid w:val="0"/>
        <w:spacing w:line="360" w:lineRule="auto"/>
        <w:jc w:val="center"/>
        <w:rPr>
          <w:rFonts w:ascii="黑体" w:hAnsi="黑体"/>
          <w:b/>
          <w:sz w:val="44"/>
        </w:rPr>
      </w:pPr>
      <w:r>
        <w:rPr>
          <w:rFonts w:ascii="黑体" w:hAnsi="黑体" w:hint="eastAsia"/>
          <w:b/>
          <w:sz w:val="44"/>
        </w:rPr>
        <w:t>托管协议</w:t>
      </w:r>
    </w:p>
    <w:p w14:paraId="674D13DB" w14:textId="77777777" w:rsidR="008455AD" w:rsidRDefault="008455AD">
      <w:pPr>
        <w:adjustRightInd w:val="0"/>
        <w:snapToGrid w:val="0"/>
        <w:spacing w:line="360" w:lineRule="auto"/>
        <w:jc w:val="center"/>
        <w:rPr>
          <w:rFonts w:ascii="黑体" w:hAnsi="黑体"/>
          <w:b/>
          <w:sz w:val="48"/>
        </w:rPr>
      </w:pPr>
    </w:p>
    <w:p w14:paraId="12FF994B" w14:textId="77777777" w:rsidR="008455AD" w:rsidRDefault="008455AD">
      <w:pPr>
        <w:adjustRightInd w:val="0"/>
        <w:snapToGrid w:val="0"/>
        <w:spacing w:line="360" w:lineRule="auto"/>
        <w:jc w:val="center"/>
        <w:rPr>
          <w:rFonts w:ascii="黑体" w:hAnsi="黑体"/>
          <w:b/>
          <w:sz w:val="24"/>
        </w:rPr>
      </w:pPr>
    </w:p>
    <w:p w14:paraId="72A898D3" w14:textId="77777777" w:rsidR="008455AD" w:rsidRDefault="008455AD">
      <w:pPr>
        <w:adjustRightInd w:val="0"/>
        <w:snapToGrid w:val="0"/>
        <w:spacing w:line="360" w:lineRule="auto"/>
        <w:jc w:val="center"/>
        <w:rPr>
          <w:sz w:val="24"/>
        </w:rPr>
      </w:pPr>
    </w:p>
    <w:p w14:paraId="48FBDAE7" w14:textId="77777777" w:rsidR="008455AD" w:rsidRDefault="008455AD">
      <w:pPr>
        <w:adjustRightInd w:val="0"/>
        <w:snapToGrid w:val="0"/>
        <w:spacing w:line="360" w:lineRule="auto"/>
        <w:jc w:val="center"/>
        <w:rPr>
          <w:sz w:val="24"/>
        </w:rPr>
      </w:pPr>
    </w:p>
    <w:p w14:paraId="01099A53" w14:textId="77777777" w:rsidR="008455AD" w:rsidRDefault="008455AD">
      <w:pPr>
        <w:adjustRightInd w:val="0"/>
        <w:snapToGrid w:val="0"/>
        <w:spacing w:line="360" w:lineRule="auto"/>
        <w:jc w:val="center"/>
        <w:rPr>
          <w:sz w:val="24"/>
        </w:rPr>
      </w:pPr>
    </w:p>
    <w:p w14:paraId="687223CA" w14:textId="77777777" w:rsidR="008455AD" w:rsidRDefault="008455AD">
      <w:pPr>
        <w:adjustRightInd w:val="0"/>
        <w:snapToGrid w:val="0"/>
        <w:spacing w:line="360" w:lineRule="auto"/>
        <w:jc w:val="center"/>
        <w:rPr>
          <w:sz w:val="24"/>
        </w:rPr>
      </w:pPr>
    </w:p>
    <w:p w14:paraId="7DD3DAB7" w14:textId="77777777" w:rsidR="008455AD" w:rsidRDefault="008455AD">
      <w:pPr>
        <w:adjustRightInd w:val="0"/>
        <w:snapToGrid w:val="0"/>
        <w:spacing w:line="360" w:lineRule="auto"/>
        <w:jc w:val="center"/>
        <w:rPr>
          <w:sz w:val="24"/>
        </w:rPr>
      </w:pPr>
    </w:p>
    <w:p w14:paraId="437A9E15" w14:textId="77777777" w:rsidR="008455AD" w:rsidRDefault="008455AD">
      <w:pPr>
        <w:adjustRightInd w:val="0"/>
        <w:snapToGrid w:val="0"/>
        <w:spacing w:line="360" w:lineRule="auto"/>
        <w:rPr>
          <w:sz w:val="24"/>
        </w:rPr>
      </w:pPr>
    </w:p>
    <w:p w14:paraId="520F725B" w14:textId="77777777" w:rsidR="008455AD" w:rsidRDefault="008455AD">
      <w:pPr>
        <w:adjustRightInd w:val="0"/>
        <w:snapToGrid w:val="0"/>
        <w:spacing w:line="360" w:lineRule="auto"/>
        <w:jc w:val="center"/>
        <w:rPr>
          <w:sz w:val="24"/>
        </w:rPr>
      </w:pPr>
    </w:p>
    <w:p w14:paraId="35A2E806" w14:textId="77777777" w:rsidR="008455AD" w:rsidRDefault="008455AD">
      <w:pPr>
        <w:adjustRightInd w:val="0"/>
        <w:snapToGrid w:val="0"/>
        <w:spacing w:line="360" w:lineRule="auto"/>
        <w:jc w:val="center"/>
        <w:rPr>
          <w:sz w:val="24"/>
        </w:rPr>
      </w:pPr>
    </w:p>
    <w:p w14:paraId="45ABF549" w14:textId="77777777" w:rsidR="008455AD" w:rsidRDefault="008455AD">
      <w:pPr>
        <w:adjustRightInd w:val="0"/>
        <w:snapToGrid w:val="0"/>
        <w:spacing w:line="360" w:lineRule="auto"/>
        <w:rPr>
          <w:sz w:val="24"/>
        </w:rPr>
      </w:pPr>
    </w:p>
    <w:p w14:paraId="70EDD9D1" w14:textId="77777777" w:rsidR="008455AD" w:rsidRDefault="003C39E5">
      <w:pPr>
        <w:adjustRightInd w:val="0"/>
        <w:snapToGrid w:val="0"/>
        <w:spacing w:line="360" w:lineRule="auto"/>
        <w:ind w:firstLineChars="425" w:firstLine="1275"/>
        <w:rPr>
          <w:rFonts w:ascii="黑体" w:hAnsi="黑体"/>
          <w:sz w:val="30"/>
        </w:rPr>
      </w:pPr>
      <w:r>
        <w:rPr>
          <w:rFonts w:ascii="黑体" w:hAnsi="黑体" w:hint="eastAsia"/>
          <w:sz w:val="30"/>
        </w:rPr>
        <w:t>基金管理人：交银施罗德基金管理有限公司</w:t>
      </w:r>
    </w:p>
    <w:p w14:paraId="6FCA2122" w14:textId="77777777" w:rsidR="008455AD" w:rsidRDefault="003C39E5">
      <w:pPr>
        <w:adjustRightInd w:val="0"/>
        <w:snapToGrid w:val="0"/>
        <w:spacing w:line="360" w:lineRule="auto"/>
        <w:ind w:firstLineChars="425" w:firstLine="1275"/>
        <w:rPr>
          <w:rFonts w:ascii="黑体" w:hAnsi="黑体"/>
          <w:sz w:val="30"/>
        </w:rPr>
      </w:pPr>
      <w:r>
        <w:rPr>
          <w:rFonts w:ascii="黑体" w:hAnsi="黑体" w:hint="eastAsia"/>
          <w:sz w:val="30"/>
        </w:rPr>
        <w:t>基金托管人：招商银行股份有限公司</w:t>
      </w:r>
    </w:p>
    <w:p w14:paraId="3865F915" w14:textId="77777777" w:rsidR="008455AD" w:rsidRDefault="008455AD">
      <w:pPr>
        <w:adjustRightInd w:val="0"/>
        <w:snapToGrid w:val="0"/>
        <w:spacing w:line="360" w:lineRule="auto"/>
        <w:ind w:firstLineChars="1075" w:firstLine="2258"/>
      </w:pPr>
    </w:p>
    <w:p w14:paraId="3B116B7A" w14:textId="4A122D85" w:rsidR="008455AD" w:rsidRDefault="00424860">
      <w:pPr>
        <w:adjustRightInd w:val="0"/>
        <w:snapToGrid w:val="0"/>
        <w:spacing w:line="360" w:lineRule="auto"/>
        <w:jc w:val="center"/>
        <w:rPr>
          <w:rFonts w:ascii="黑体" w:hAnsi="黑体"/>
          <w:sz w:val="30"/>
        </w:rPr>
      </w:pPr>
      <w:r>
        <w:rPr>
          <w:rFonts w:ascii="黑体" w:hAnsi="黑体" w:hint="eastAsia"/>
          <w:sz w:val="30"/>
        </w:rPr>
        <w:t>二零二六年</w:t>
      </w:r>
      <w:r w:rsidR="00B07A72">
        <w:rPr>
          <w:rFonts w:ascii="黑体" w:hAnsi="黑体" w:hint="eastAsia"/>
          <w:sz w:val="30"/>
        </w:rPr>
        <w:t>五</w:t>
      </w:r>
      <w:r>
        <w:rPr>
          <w:rFonts w:ascii="黑体" w:hAnsi="黑体" w:hint="eastAsia"/>
          <w:sz w:val="30"/>
        </w:rPr>
        <w:t>月</w:t>
      </w:r>
    </w:p>
    <w:p w14:paraId="265500C9" w14:textId="77777777" w:rsidR="008455AD" w:rsidRDefault="008455AD">
      <w:pPr>
        <w:adjustRightInd w:val="0"/>
        <w:snapToGrid w:val="0"/>
        <w:spacing w:line="360" w:lineRule="auto"/>
        <w:rPr>
          <w:sz w:val="24"/>
        </w:rPr>
      </w:pPr>
    </w:p>
    <w:p w14:paraId="260BF437" w14:textId="77777777" w:rsidR="008455AD" w:rsidRDefault="008455AD">
      <w:pPr>
        <w:spacing w:line="360" w:lineRule="auto"/>
        <w:jc w:val="center"/>
        <w:rPr>
          <w:rFonts w:ascii="宋体" w:hAnsi="宋体"/>
          <w:b/>
          <w:sz w:val="24"/>
        </w:rPr>
        <w:sectPr w:rsidR="008455AD">
          <w:footerReference w:type="default" r:id="rId43"/>
          <w:type w:val="continuous"/>
          <w:pgSz w:w="11906" w:h="16838"/>
          <w:pgMar w:top="1418" w:right="1701" w:bottom="1418" w:left="1701" w:header="851" w:footer="992" w:gutter="0"/>
          <w:cols w:space="425"/>
          <w:docGrid w:type="lines" w:linePitch="312"/>
        </w:sectPr>
      </w:pPr>
    </w:p>
    <w:p w14:paraId="33A4A99D" w14:textId="77777777" w:rsidR="008455AD" w:rsidRDefault="003C39E5">
      <w:pPr>
        <w:spacing w:line="360" w:lineRule="auto"/>
        <w:jc w:val="center"/>
        <w:rPr>
          <w:rFonts w:ascii="宋体" w:hAnsi="宋体"/>
          <w:b/>
          <w:sz w:val="24"/>
        </w:rPr>
      </w:pPr>
      <w:r>
        <w:rPr>
          <w:rFonts w:ascii="宋体" w:hAnsi="宋体" w:hint="eastAsia"/>
          <w:b/>
          <w:sz w:val="24"/>
        </w:rPr>
        <w:lastRenderedPageBreak/>
        <w:t>目</w:t>
      </w:r>
      <w:r>
        <w:rPr>
          <w:rFonts w:ascii="宋体" w:hAnsi="宋体"/>
          <w:b/>
          <w:sz w:val="24"/>
        </w:rPr>
        <w:t xml:space="preserve">    </w:t>
      </w:r>
      <w:r>
        <w:rPr>
          <w:rFonts w:ascii="宋体" w:hAnsi="宋体" w:hint="eastAsia"/>
          <w:b/>
          <w:sz w:val="24"/>
        </w:rPr>
        <w:t>录</w:t>
      </w:r>
    </w:p>
    <w:p w14:paraId="4F0BB863" w14:textId="41BDD8FE" w:rsidR="008455AD" w:rsidRDefault="003C39E5">
      <w:pPr>
        <w:pStyle w:val="21"/>
        <w:tabs>
          <w:tab w:val="right" w:leader="dot" w:pos="8494"/>
        </w:tabs>
        <w:spacing w:line="360" w:lineRule="auto"/>
        <w:rPr>
          <w:rFonts w:asciiTheme="minorHAnsi" w:hAnsiTheme="minorHAnsi"/>
          <w:noProof/>
        </w:rPr>
      </w:pPr>
      <w:r>
        <w:fldChar w:fldCharType="begin"/>
      </w:r>
      <w:r>
        <w:instrText xml:space="preserve"> TOC \o "1-2" \h \z </w:instrText>
      </w:r>
      <w:r>
        <w:fldChar w:fldCharType="separate"/>
      </w:r>
      <w:hyperlink w:anchor="_Toc488938610" w:history="1">
        <w:r>
          <w:rPr>
            <w:rStyle w:val="af5"/>
            <w:rFonts w:ascii="宋体" w:hAnsi="宋体" w:hint="eastAsia"/>
            <w:noProof/>
          </w:rPr>
          <w:t>一、基金托管协议当事人</w:t>
        </w:r>
        <w:r>
          <w:rPr>
            <w:noProof/>
          </w:rPr>
          <w:tab/>
        </w:r>
        <w:r>
          <w:rPr>
            <w:noProof/>
          </w:rPr>
          <w:fldChar w:fldCharType="begin"/>
        </w:r>
        <w:r>
          <w:rPr>
            <w:noProof/>
          </w:rPr>
          <w:instrText xml:space="preserve"> PAGEREF _Toc488938610 \h </w:instrText>
        </w:r>
        <w:r>
          <w:rPr>
            <w:noProof/>
          </w:rPr>
        </w:r>
        <w:r>
          <w:rPr>
            <w:noProof/>
          </w:rPr>
          <w:fldChar w:fldCharType="separate"/>
        </w:r>
        <w:r w:rsidR="00B01701">
          <w:rPr>
            <w:noProof/>
          </w:rPr>
          <w:t>3</w:t>
        </w:r>
        <w:r>
          <w:rPr>
            <w:noProof/>
          </w:rPr>
          <w:fldChar w:fldCharType="end"/>
        </w:r>
      </w:hyperlink>
    </w:p>
    <w:p w14:paraId="0FAD8B54" w14:textId="336B926A" w:rsidR="008455AD" w:rsidRDefault="0023069F">
      <w:pPr>
        <w:pStyle w:val="21"/>
        <w:tabs>
          <w:tab w:val="right" w:leader="dot" w:pos="8494"/>
        </w:tabs>
        <w:spacing w:line="360" w:lineRule="auto"/>
        <w:rPr>
          <w:rFonts w:asciiTheme="minorHAnsi" w:hAnsiTheme="minorHAnsi"/>
          <w:noProof/>
        </w:rPr>
      </w:pPr>
      <w:hyperlink w:anchor="_Toc488938611" w:history="1">
        <w:r w:rsidR="003C39E5">
          <w:rPr>
            <w:rStyle w:val="af5"/>
            <w:rFonts w:ascii="宋体" w:hAnsi="宋体" w:hint="eastAsia"/>
            <w:noProof/>
          </w:rPr>
          <w:t>二、基金托管协议的依据、目的和原则</w:t>
        </w:r>
        <w:r w:rsidR="003C39E5">
          <w:rPr>
            <w:noProof/>
          </w:rPr>
          <w:tab/>
        </w:r>
        <w:r w:rsidR="003C39E5">
          <w:rPr>
            <w:noProof/>
          </w:rPr>
          <w:fldChar w:fldCharType="begin"/>
        </w:r>
        <w:r w:rsidR="003C39E5">
          <w:rPr>
            <w:noProof/>
          </w:rPr>
          <w:instrText xml:space="preserve"> PAGEREF _Toc488938611 \h </w:instrText>
        </w:r>
        <w:r w:rsidR="003C39E5">
          <w:rPr>
            <w:noProof/>
          </w:rPr>
        </w:r>
        <w:r w:rsidR="003C39E5">
          <w:rPr>
            <w:noProof/>
          </w:rPr>
          <w:fldChar w:fldCharType="separate"/>
        </w:r>
        <w:r w:rsidR="00B01701">
          <w:rPr>
            <w:noProof/>
          </w:rPr>
          <w:t>4</w:t>
        </w:r>
        <w:r w:rsidR="003C39E5">
          <w:rPr>
            <w:noProof/>
          </w:rPr>
          <w:fldChar w:fldCharType="end"/>
        </w:r>
      </w:hyperlink>
    </w:p>
    <w:p w14:paraId="0FC6D56F" w14:textId="4A7DCF4D" w:rsidR="008455AD" w:rsidRDefault="0023069F">
      <w:pPr>
        <w:pStyle w:val="21"/>
        <w:tabs>
          <w:tab w:val="right" w:leader="dot" w:pos="8494"/>
        </w:tabs>
        <w:spacing w:line="360" w:lineRule="auto"/>
        <w:rPr>
          <w:rFonts w:asciiTheme="minorHAnsi" w:hAnsiTheme="minorHAnsi"/>
          <w:noProof/>
        </w:rPr>
      </w:pPr>
      <w:hyperlink w:anchor="_Toc488938612" w:history="1">
        <w:r w:rsidR="003C39E5">
          <w:rPr>
            <w:rStyle w:val="af5"/>
            <w:rFonts w:ascii="宋体" w:hAnsi="宋体" w:hint="eastAsia"/>
            <w:noProof/>
          </w:rPr>
          <w:t>三、基金托管人对基金管理人的业务监督和核查</w:t>
        </w:r>
        <w:r w:rsidR="003C39E5">
          <w:rPr>
            <w:noProof/>
          </w:rPr>
          <w:tab/>
        </w:r>
        <w:r w:rsidR="003C39E5">
          <w:rPr>
            <w:noProof/>
          </w:rPr>
          <w:fldChar w:fldCharType="begin"/>
        </w:r>
        <w:r w:rsidR="003C39E5">
          <w:rPr>
            <w:noProof/>
          </w:rPr>
          <w:instrText xml:space="preserve"> PAGEREF _Toc488938612 \h </w:instrText>
        </w:r>
        <w:r w:rsidR="003C39E5">
          <w:rPr>
            <w:noProof/>
          </w:rPr>
        </w:r>
        <w:r w:rsidR="003C39E5">
          <w:rPr>
            <w:noProof/>
          </w:rPr>
          <w:fldChar w:fldCharType="separate"/>
        </w:r>
        <w:r w:rsidR="00B01701">
          <w:rPr>
            <w:noProof/>
          </w:rPr>
          <w:t>5</w:t>
        </w:r>
        <w:r w:rsidR="003C39E5">
          <w:rPr>
            <w:noProof/>
          </w:rPr>
          <w:fldChar w:fldCharType="end"/>
        </w:r>
      </w:hyperlink>
    </w:p>
    <w:p w14:paraId="59F6B47A" w14:textId="6B620AD7" w:rsidR="008455AD" w:rsidRDefault="0023069F">
      <w:pPr>
        <w:pStyle w:val="21"/>
        <w:tabs>
          <w:tab w:val="right" w:leader="dot" w:pos="8494"/>
        </w:tabs>
        <w:spacing w:line="360" w:lineRule="auto"/>
        <w:rPr>
          <w:rFonts w:asciiTheme="minorHAnsi" w:hAnsiTheme="minorHAnsi"/>
          <w:noProof/>
        </w:rPr>
      </w:pPr>
      <w:hyperlink w:anchor="_Toc488938613" w:history="1">
        <w:r w:rsidR="003C39E5">
          <w:rPr>
            <w:rStyle w:val="af5"/>
            <w:rFonts w:ascii="宋体" w:hAnsi="宋体" w:hint="eastAsia"/>
            <w:noProof/>
          </w:rPr>
          <w:t>四、基金管理人对基金托管人的业务核查</w:t>
        </w:r>
        <w:r w:rsidR="003C39E5">
          <w:rPr>
            <w:noProof/>
          </w:rPr>
          <w:tab/>
        </w:r>
        <w:r w:rsidR="003C39E5">
          <w:rPr>
            <w:noProof/>
          </w:rPr>
          <w:fldChar w:fldCharType="begin"/>
        </w:r>
        <w:r w:rsidR="003C39E5">
          <w:rPr>
            <w:noProof/>
          </w:rPr>
          <w:instrText xml:space="preserve"> PAGEREF _Toc488938613 \h </w:instrText>
        </w:r>
        <w:r w:rsidR="003C39E5">
          <w:rPr>
            <w:noProof/>
          </w:rPr>
        </w:r>
        <w:r w:rsidR="003C39E5">
          <w:rPr>
            <w:noProof/>
          </w:rPr>
          <w:fldChar w:fldCharType="separate"/>
        </w:r>
        <w:r w:rsidR="00B01701">
          <w:rPr>
            <w:noProof/>
          </w:rPr>
          <w:t>16</w:t>
        </w:r>
        <w:r w:rsidR="003C39E5">
          <w:rPr>
            <w:noProof/>
          </w:rPr>
          <w:fldChar w:fldCharType="end"/>
        </w:r>
      </w:hyperlink>
    </w:p>
    <w:p w14:paraId="68768C27" w14:textId="5AB681DE" w:rsidR="008455AD" w:rsidRDefault="0023069F">
      <w:pPr>
        <w:pStyle w:val="21"/>
        <w:tabs>
          <w:tab w:val="right" w:leader="dot" w:pos="8494"/>
        </w:tabs>
        <w:spacing w:line="360" w:lineRule="auto"/>
        <w:rPr>
          <w:rFonts w:asciiTheme="minorHAnsi" w:hAnsiTheme="minorHAnsi"/>
          <w:noProof/>
        </w:rPr>
      </w:pPr>
      <w:hyperlink w:anchor="_Toc488938614" w:history="1">
        <w:r w:rsidR="003C39E5">
          <w:rPr>
            <w:rStyle w:val="af5"/>
            <w:rFonts w:ascii="宋体" w:hAnsi="宋体" w:hint="eastAsia"/>
            <w:noProof/>
          </w:rPr>
          <w:t>五、基金财产的保</w:t>
        </w:r>
        <w:bookmarkStart w:id="4" w:name="_Hlt433117872"/>
        <w:bookmarkStart w:id="5" w:name="_Hlt433117871"/>
        <w:r w:rsidR="003C39E5">
          <w:rPr>
            <w:rStyle w:val="af5"/>
            <w:rFonts w:ascii="宋体" w:hAnsi="宋体" w:hint="eastAsia"/>
            <w:noProof/>
          </w:rPr>
          <w:t>管</w:t>
        </w:r>
        <w:bookmarkEnd w:id="4"/>
        <w:bookmarkEnd w:id="5"/>
        <w:r w:rsidR="003C39E5">
          <w:rPr>
            <w:noProof/>
          </w:rPr>
          <w:tab/>
        </w:r>
        <w:r w:rsidR="003C39E5">
          <w:rPr>
            <w:noProof/>
          </w:rPr>
          <w:fldChar w:fldCharType="begin"/>
        </w:r>
        <w:r w:rsidR="003C39E5">
          <w:rPr>
            <w:noProof/>
          </w:rPr>
          <w:instrText xml:space="preserve"> PAGEREF _Toc488938614 \h </w:instrText>
        </w:r>
        <w:r w:rsidR="003C39E5">
          <w:rPr>
            <w:noProof/>
          </w:rPr>
        </w:r>
        <w:r w:rsidR="003C39E5">
          <w:rPr>
            <w:noProof/>
          </w:rPr>
          <w:fldChar w:fldCharType="separate"/>
        </w:r>
        <w:r w:rsidR="00B01701">
          <w:rPr>
            <w:noProof/>
          </w:rPr>
          <w:t>17</w:t>
        </w:r>
        <w:r w:rsidR="003C39E5">
          <w:rPr>
            <w:noProof/>
          </w:rPr>
          <w:fldChar w:fldCharType="end"/>
        </w:r>
      </w:hyperlink>
    </w:p>
    <w:p w14:paraId="26EB9A39" w14:textId="22536931" w:rsidR="008455AD" w:rsidRDefault="0023069F">
      <w:pPr>
        <w:pStyle w:val="21"/>
        <w:tabs>
          <w:tab w:val="right" w:leader="dot" w:pos="8494"/>
        </w:tabs>
        <w:spacing w:line="360" w:lineRule="auto"/>
        <w:rPr>
          <w:rFonts w:asciiTheme="minorHAnsi" w:hAnsiTheme="minorHAnsi"/>
          <w:noProof/>
        </w:rPr>
      </w:pPr>
      <w:hyperlink w:anchor="_Toc488938615" w:history="1">
        <w:r w:rsidR="003C39E5">
          <w:rPr>
            <w:rStyle w:val="af5"/>
            <w:rFonts w:ascii="宋体" w:hAnsi="宋体" w:hint="eastAsia"/>
            <w:noProof/>
          </w:rPr>
          <w:t>六、指令的发送、确认及执行</w:t>
        </w:r>
        <w:r w:rsidR="003C39E5">
          <w:rPr>
            <w:noProof/>
          </w:rPr>
          <w:tab/>
        </w:r>
        <w:r w:rsidR="003C39E5">
          <w:rPr>
            <w:noProof/>
          </w:rPr>
          <w:fldChar w:fldCharType="begin"/>
        </w:r>
        <w:r w:rsidR="003C39E5">
          <w:rPr>
            <w:noProof/>
          </w:rPr>
          <w:instrText xml:space="preserve"> PAGEREF _Toc488938615 \h </w:instrText>
        </w:r>
        <w:r w:rsidR="003C39E5">
          <w:rPr>
            <w:noProof/>
          </w:rPr>
        </w:r>
        <w:r w:rsidR="003C39E5">
          <w:rPr>
            <w:noProof/>
          </w:rPr>
          <w:fldChar w:fldCharType="separate"/>
        </w:r>
        <w:r w:rsidR="00B01701">
          <w:rPr>
            <w:noProof/>
          </w:rPr>
          <w:t>21</w:t>
        </w:r>
        <w:r w:rsidR="003C39E5">
          <w:rPr>
            <w:noProof/>
          </w:rPr>
          <w:fldChar w:fldCharType="end"/>
        </w:r>
      </w:hyperlink>
    </w:p>
    <w:p w14:paraId="37883F52" w14:textId="5F41016E" w:rsidR="008455AD" w:rsidRDefault="0023069F">
      <w:pPr>
        <w:pStyle w:val="21"/>
        <w:tabs>
          <w:tab w:val="right" w:leader="dot" w:pos="8494"/>
        </w:tabs>
        <w:spacing w:line="360" w:lineRule="auto"/>
        <w:rPr>
          <w:rFonts w:asciiTheme="minorHAnsi" w:hAnsiTheme="minorHAnsi"/>
          <w:noProof/>
        </w:rPr>
      </w:pPr>
      <w:hyperlink w:anchor="_Toc488938616" w:history="1">
        <w:r w:rsidR="003C39E5">
          <w:rPr>
            <w:rStyle w:val="af5"/>
            <w:rFonts w:ascii="宋体" w:hAnsi="宋体" w:hint="eastAsia"/>
            <w:noProof/>
          </w:rPr>
          <w:t>七、交易及清算交收安排</w:t>
        </w:r>
        <w:r w:rsidR="003C39E5">
          <w:rPr>
            <w:noProof/>
          </w:rPr>
          <w:tab/>
        </w:r>
        <w:r w:rsidR="003C39E5">
          <w:rPr>
            <w:noProof/>
          </w:rPr>
          <w:fldChar w:fldCharType="begin"/>
        </w:r>
        <w:r w:rsidR="003C39E5">
          <w:rPr>
            <w:noProof/>
          </w:rPr>
          <w:instrText xml:space="preserve"> PAGEREF _Toc488938616 \h </w:instrText>
        </w:r>
        <w:r w:rsidR="003C39E5">
          <w:rPr>
            <w:noProof/>
          </w:rPr>
        </w:r>
        <w:r w:rsidR="003C39E5">
          <w:rPr>
            <w:noProof/>
          </w:rPr>
          <w:fldChar w:fldCharType="separate"/>
        </w:r>
        <w:r w:rsidR="00B01701">
          <w:rPr>
            <w:noProof/>
          </w:rPr>
          <w:t>27</w:t>
        </w:r>
        <w:r w:rsidR="003C39E5">
          <w:rPr>
            <w:noProof/>
          </w:rPr>
          <w:fldChar w:fldCharType="end"/>
        </w:r>
      </w:hyperlink>
    </w:p>
    <w:p w14:paraId="00F1F2A0" w14:textId="0FCA4C4B" w:rsidR="008455AD" w:rsidRDefault="0023069F">
      <w:pPr>
        <w:pStyle w:val="21"/>
        <w:tabs>
          <w:tab w:val="right" w:leader="dot" w:pos="8494"/>
        </w:tabs>
        <w:spacing w:line="360" w:lineRule="auto"/>
        <w:rPr>
          <w:rFonts w:asciiTheme="minorHAnsi" w:hAnsiTheme="minorHAnsi"/>
          <w:noProof/>
        </w:rPr>
      </w:pPr>
      <w:hyperlink w:anchor="_Toc488938617" w:history="1">
        <w:r w:rsidR="003C39E5">
          <w:rPr>
            <w:rStyle w:val="af5"/>
            <w:rFonts w:ascii="宋体" w:hAnsi="宋体" w:hint="eastAsia"/>
            <w:noProof/>
          </w:rPr>
          <w:t>八、基金资产净值计算、估值和会计核算</w:t>
        </w:r>
        <w:r w:rsidR="003C39E5">
          <w:rPr>
            <w:noProof/>
          </w:rPr>
          <w:tab/>
        </w:r>
        <w:r w:rsidR="003C39E5">
          <w:rPr>
            <w:noProof/>
          </w:rPr>
          <w:fldChar w:fldCharType="begin"/>
        </w:r>
        <w:r w:rsidR="003C39E5">
          <w:rPr>
            <w:noProof/>
          </w:rPr>
          <w:instrText xml:space="preserve"> PAGEREF _Toc488938617 \h </w:instrText>
        </w:r>
        <w:r w:rsidR="003C39E5">
          <w:rPr>
            <w:noProof/>
          </w:rPr>
        </w:r>
        <w:r w:rsidR="003C39E5">
          <w:rPr>
            <w:noProof/>
          </w:rPr>
          <w:fldChar w:fldCharType="separate"/>
        </w:r>
        <w:r w:rsidR="00B01701">
          <w:rPr>
            <w:noProof/>
          </w:rPr>
          <w:t>30</w:t>
        </w:r>
        <w:r w:rsidR="003C39E5">
          <w:rPr>
            <w:noProof/>
          </w:rPr>
          <w:fldChar w:fldCharType="end"/>
        </w:r>
      </w:hyperlink>
    </w:p>
    <w:p w14:paraId="5CF5A2B0" w14:textId="2126CB59" w:rsidR="008455AD" w:rsidRDefault="0023069F">
      <w:pPr>
        <w:pStyle w:val="21"/>
        <w:tabs>
          <w:tab w:val="right" w:leader="dot" w:pos="8494"/>
        </w:tabs>
        <w:spacing w:line="360" w:lineRule="auto"/>
        <w:rPr>
          <w:rFonts w:asciiTheme="minorHAnsi" w:hAnsiTheme="minorHAnsi"/>
          <w:noProof/>
        </w:rPr>
      </w:pPr>
      <w:hyperlink w:anchor="_Toc488938618" w:history="1">
        <w:r w:rsidR="003C39E5">
          <w:rPr>
            <w:rStyle w:val="af5"/>
            <w:rFonts w:ascii="宋体" w:hAnsi="宋体" w:hint="eastAsia"/>
            <w:noProof/>
          </w:rPr>
          <w:t>九、基金收益分配</w:t>
        </w:r>
        <w:r w:rsidR="003C39E5">
          <w:rPr>
            <w:noProof/>
          </w:rPr>
          <w:tab/>
        </w:r>
        <w:r w:rsidR="003C39E5">
          <w:rPr>
            <w:noProof/>
          </w:rPr>
          <w:fldChar w:fldCharType="begin"/>
        </w:r>
        <w:r w:rsidR="003C39E5">
          <w:rPr>
            <w:noProof/>
          </w:rPr>
          <w:instrText xml:space="preserve"> PAGEREF _Toc488938618 \h </w:instrText>
        </w:r>
        <w:r w:rsidR="003C39E5">
          <w:rPr>
            <w:noProof/>
          </w:rPr>
        </w:r>
        <w:r w:rsidR="003C39E5">
          <w:rPr>
            <w:noProof/>
          </w:rPr>
          <w:fldChar w:fldCharType="separate"/>
        </w:r>
        <w:r w:rsidR="00B01701">
          <w:rPr>
            <w:noProof/>
          </w:rPr>
          <w:t>32</w:t>
        </w:r>
        <w:r w:rsidR="003C39E5">
          <w:rPr>
            <w:noProof/>
          </w:rPr>
          <w:fldChar w:fldCharType="end"/>
        </w:r>
      </w:hyperlink>
    </w:p>
    <w:p w14:paraId="566F2D7A" w14:textId="6006FC5A" w:rsidR="008455AD" w:rsidRDefault="0023069F">
      <w:pPr>
        <w:pStyle w:val="21"/>
        <w:tabs>
          <w:tab w:val="right" w:leader="dot" w:pos="8494"/>
        </w:tabs>
        <w:spacing w:line="360" w:lineRule="auto"/>
        <w:rPr>
          <w:rFonts w:asciiTheme="minorHAnsi" w:hAnsiTheme="minorHAnsi"/>
          <w:noProof/>
        </w:rPr>
      </w:pPr>
      <w:hyperlink w:anchor="_Toc488938619" w:history="1">
        <w:r w:rsidR="003C39E5">
          <w:rPr>
            <w:rStyle w:val="af5"/>
            <w:rFonts w:ascii="宋体" w:hAnsi="宋体" w:hint="eastAsia"/>
            <w:noProof/>
          </w:rPr>
          <w:t>十、基金信息披露</w:t>
        </w:r>
        <w:r w:rsidR="003C39E5">
          <w:rPr>
            <w:noProof/>
          </w:rPr>
          <w:tab/>
        </w:r>
        <w:r w:rsidR="003C39E5">
          <w:rPr>
            <w:noProof/>
          </w:rPr>
          <w:fldChar w:fldCharType="begin"/>
        </w:r>
        <w:r w:rsidR="003C39E5">
          <w:rPr>
            <w:noProof/>
          </w:rPr>
          <w:instrText xml:space="preserve"> PAGEREF _Toc488938619 \h </w:instrText>
        </w:r>
        <w:r w:rsidR="003C39E5">
          <w:rPr>
            <w:noProof/>
          </w:rPr>
        </w:r>
        <w:r w:rsidR="003C39E5">
          <w:rPr>
            <w:noProof/>
          </w:rPr>
          <w:fldChar w:fldCharType="separate"/>
        </w:r>
        <w:r w:rsidR="00B01701">
          <w:rPr>
            <w:noProof/>
          </w:rPr>
          <w:t>33</w:t>
        </w:r>
        <w:r w:rsidR="003C39E5">
          <w:rPr>
            <w:noProof/>
          </w:rPr>
          <w:fldChar w:fldCharType="end"/>
        </w:r>
      </w:hyperlink>
    </w:p>
    <w:p w14:paraId="02308A13" w14:textId="5F603DF9" w:rsidR="008455AD" w:rsidRDefault="0023069F">
      <w:pPr>
        <w:pStyle w:val="21"/>
        <w:tabs>
          <w:tab w:val="right" w:leader="dot" w:pos="8494"/>
        </w:tabs>
        <w:spacing w:line="360" w:lineRule="auto"/>
        <w:rPr>
          <w:rFonts w:asciiTheme="minorHAnsi" w:hAnsiTheme="minorHAnsi"/>
          <w:noProof/>
        </w:rPr>
      </w:pPr>
      <w:hyperlink w:anchor="_Toc488938620" w:history="1">
        <w:r w:rsidR="003C39E5">
          <w:rPr>
            <w:rStyle w:val="af5"/>
            <w:rFonts w:ascii="宋体" w:hAnsi="宋体" w:hint="eastAsia"/>
            <w:noProof/>
          </w:rPr>
          <w:t>十一、基金费用</w:t>
        </w:r>
        <w:r w:rsidR="003C39E5">
          <w:rPr>
            <w:noProof/>
          </w:rPr>
          <w:tab/>
        </w:r>
        <w:r w:rsidR="003C39E5">
          <w:rPr>
            <w:noProof/>
          </w:rPr>
          <w:fldChar w:fldCharType="begin"/>
        </w:r>
        <w:r w:rsidR="003C39E5">
          <w:rPr>
            <w:noProof/>
          </w:rPr>
          <w:instrText xml:space="preserve"> PAGEREF _Toc488938620 \h </w:instrText>
        </w:r>
        <w:r w:rsidR="003C39E5">
          <w:rPr>
            <w:noProof/>
          </w:rPr>
        </w:r>
        <w:r w:rsidR="003C39E5">
          <w:rPr>
            <w:noProof/>
          </w:rPr>
          <w:fldChar w:fldCharType="separate"/>
        </w:r>
        <w:r w:rsidR="00B01701">
          <w:rPr>
            <w:noProof/>
          </w:rPr>
          <w:t>35</w:t>
        </w:r>
        <w:r w:rsidR="003C39E5">
          <w:rPr>
            <w:noProof/>
          </w:rPr>
          <w:fldChar w:fldCharType="end"/>
        </w:r>
      </w:hyperlink>
    </w:p>
    <w:p w14:paraId="1B2DABD5" w14:textId="7216C50C" w:rsidR="008455AD" w:rsidRDefault="0023069F">
      <w:pPr>
        <w:pStyle w:val="21"/>
        <w:tabs>
          <w:tab w:val="right" w:leader="dot" w:pos="8494"/>
        </w:tabs>
        <w:spacing w:line="360" w:lineRule="auto"/>
        <w:rPr>
          <w:rFonts w:asciiTheme="minorHAnsi" w:hAnsiTheme="minorHAnsi"/>
          <w:noProof/>
        </w:rPr>
      </w:pPr>
      <w:hyperlink w:anchor="_Toc488938621" w:history="1">
        <w:r w:rsidR="003C39E5">
          <w:rPr>
            <w:rStyle w:val="af5"/>
            <w:rFonts w:ascii="宋体" w:hAnsi="宋体" w:hint="eastAsia"/>
            <w:noProof/>
          </w:rPr>
          <w:t>十二、基金份额持有人名册的保管</w:t>
        </w:r>
        <w:r w:rsidR="003C39E5">
          <w:rPr>
            <w:noProof/>
          </w:rPr>
          <w:tab/>
        </w:r>
        <w:r w:rsidR="003C39E5">
          <w:rPr>
            <w:noProof/>
          </w:rPr>
          <w:fldChar w:fldCharType="begin"/>
        </w:r>
        <w:r w:rsidR="003C39E5">
          <w:rPr>
            <w:noProof/>
          </w:rPr>
          <w:instrText xml:space="preserve"> PAGEREF _Toc488938621 \h </w:instrText>
        </w:r>
        <w:r w:rsidR="003C39E5">
          <w:rPr>
            <w:noProof/>
          </w:rPr>
        </w:r>
        <w:r w:rsidR="003C39E5">
          <w:rPr>
            <w:noProof/>
          </w:rPr>
          <w:fldChar w:fldCharType="separate"/>
        </w:r>
        <w:r w:rsidR="00B01701">
          <w:rPr>
            <w:noProof/>
          </w:rPr>
          <w:t>36</w:t>
        </w:r>
        <w:r w:rsidR="003C39E5">
          <w:rPr>
            <w:noProof/>
          </w:rPr>
          <w:fldChar w:fldCharType="end"/>
        </w:r>
      </w:hyperlink>
    </w:p>
    <w:p w14:paraId="4225D54F" w14:textId="46D3F975" w:rsidR="008455AD" w:rsidRDefault="0023069F">
      <w:pPr>
        <w:pStyle w:val="21"/>
        <w:tabs>
          <w:tab w:val="right" w:leader="dot" w:pos="8494"/>
        </w:tabs>
        <w:spacing w:line="360" w:lineRule="auto"/>
        <w:rPr>
          <w:rFonts w:asciiTheme="minorHAnsi" w:hAnsiTheme="minorHAnsi"/>
          <w:noProof/>
        </w:rPr>
      </w:pPr>
      <w:hyperlink w:anchor="_Toc488938622" w:history="1">
        <w:r w:rsidR="003C39E5">
          <w:rPr>
            <w:rStyle w:val="af5"/>
            <w:rFonts w:ascii="宋体" w:hAnsi="宋体" w:hint="eastAsia"/>
            <w:noProof/>
          </w:rPr>
          <w:t>十三、基金有关文件档案的保存</w:t>
        </w:r>
        <w:r w:rsidR="003C39E5">
          <w:rPr>
            <w:noProof/>
          </w:rPr>
          <w:tab/>
        </w:r>
        <w:r w:rsidR="003C39E5">
          <w:rPr>
            <w:noProof/>
          </w:rPr>
          <w:fldChar w:fldCharType="begin"/>
        </w:r>
        <w:r w:rsidR="003C39E5">
          <w:rPr>
            <w:noProof/>
          </w:rPr>
          <w:instrText xml:space="preserve"> PAGEREF _Toc488938622 \h </w:instrText>
        </w:r>
        <w:r w:rsidR="003C39E5">
          <w:rPr>
            <w:noProof/>
          </w:rPr>
        </w:r>
        <w:r w:rsidR="003C39E5">
          <w:rPr>
            <w:noProof/>
          </w:rPr>
          <w:fldChar w:fldCharType="separate"/>
        </w:r>
        <w:r w:rsidR="00B01701">
          <w:rPr>
            <w:noProof/>
          </w:rPr>
          <w:t>37</w:t>
        </w:r>
        <w:r w:rsidR="003C39E5">
          <w:rPr>
            <w:noProof/>
          </w:rPr>
          <w:fldChar w:fldCharType="end"/>
        </w:r>
      </w:hyperlink>
    </w:p>
    <w:p w14:paraId="40751AC1" w14:textId="6E522DE7" w:rsidR="008455AD" w:rsidRDefault="0023069F">
      <w:pPr>
        <w:pStyle w:val="21"/>
        <w:tabs>
          <w:tab w:val="right" w:leader="dot" w:pos="8494"/>
        </w:tabs>
        <w:spacing w:line="360" w:lineRule="auto"/>
        <w:rPr>
          <w:rFonts w:asciiTheme="minorHAnsi" w:hAnsiTheme="minorHAnsi"/>
          <w:noProof/>
        </w:rPr>
      </w:pPr>
      <w:hyperlink w:anchor="_Toc488938623" w:history="1">
        <w:r w:rsidR="003C39E5">
          <w:rPr>
            <w:rStyle w:val="af5"/>
            <w:rFonts w:ascii="宋体" w:hAnsi="宋体" w:hint="eastAsia"/>
            <w:noProof/>
          </w:rPr>
          <w:t>十四、基金管理人和基金托管人的更换</w:t>
        </w:r>
        <w:r w:rsidR="003C39E5">
          <w:rPr>
            <w:noProof/>
          </w:rPr>
          <w:tab/>
        </w:r>
        <w:r w:rsidR="003C39E5">
          <w:rPr>
            <w:noProof/>
          </w:rPr>
          <w:fldChar w:fldCharType="begin"/>
        </w:r>
        <w:r w:rsidR="003C39E5">
          <w:rPr>
            <w:noProof/>
          </w:rPr>
          <w:instrText xml:space="preserve"> PAGEREF _Toc488938623 \h </w:instrText>
        </w:r>
        <w:r w:rsidR="003C39E5">
          <w:rPr>
            <w:noProof/>
          </w:rPr>
        </w:r>
        <w:r w:rsidR="003C39E5">
          <w:rPr>
            <w:noProof/>
          </w:rPr>
          <w:fldChar w:fldCharType="separate"/>
        </w:r>
        <w:r w:rsidR="00B01701">
          <w:rPr>
            <w:noProof/>
          </w:rPr>
          <w:t>38</w:t>
        </w:r>
        <w:r w:rsidR="003C39E5">
          <w:rPr>
            <w:noProof/>
          </w:rPr>
          <w:fldChar w:fldCharType="end"/>
        </w:r>
      </w:hyperlink>
    </w:p>
    <w:p w14:paraId="67903CE5" w14:textId="65B842DA" w:rsidR="008455AD" w:rsidRDefault="0023069F">
      <w:pPr>
        <w:pStyle w:val="21"/>
        <w:tabs>
          <w:tab w:val="right" w:leader="dot" w:pos="8494"/>
        </w:tabs>
        <w:spacing w:line="360" w:lineRule="auto"/>
        <w:rPr>
          <w:rFonts w:asciiTheme="minorHAnsi" w:hAnsiTheme="minorHAnsi"/>
          <w:noProof/>
        </w:rPr>
      </w:pPr>
      <w:hyperlink w:anchor="_Toc488938624" w:history="1">
        <w:r w:rsidR="003C39E5">
          <w:rPr>
            <w:rStyle w:val="af5"/>
            <w:rFonts w:ascii="宋体" w:hAnsi="宋体" w:hint="eastAsia"/>
            <w:noProof/>
          </w:rPr>
          <w:t>十五、禁止行为</w:t>
        </w:r>
        <w:r w:rsidR="003C39E5">
          <w:rPr>
            <w:noProof/>
          </w:rPr>
          <w:tab/>
        </w:r>
        <w:r w:rsidR="003C39E5">
          <w:rPr>
            <w:noProof/>
          </w:rPr>
          <w:fldChar w:fldCharType="begin"/>
        </w:r>
        <w:r w:rsidR="003C39E5">
          <w:rPr>
            <w:noProof/>
          </w:rPr>
          <w:instrText xml:space="preserve"> PAGEREF _Toc488938624 \h </w:instrText>
        </w:r>
        <w:r w:rsidR="003C39E5">
          <w:rPr>
            <w:noProof/>
          </w:rPr>
        </w:r>
        <w:r w:rsidR="003C39E5">
          <w:rPr>
            <w:noProof/>
          </w:rPr>
          <w:fldChar w:fldCharType="separate"/>
        </w:r>
        <w:r w:rsidR="00B01701">
          <w:rPr>
            <w:noProof/>
          </w:rPr>
          <w:t>39</w:t>
        </w:r>
        <w:r w:rsidR="003C39E5">
          <w:rPr>
            <w:noProof/>
          </w:rPr>
          <w:fldChar w:fldCharType="end"/>
        </w:r>
      </w:hyperlink>
    </w:p>
    <w:p w14:paraId="237D14C7" w14:textId="063A951C" w:rsidR="008455AD" w:rsidRDefault="0023069F">
      <w:pPr>
        <w:pStyle w:val="21"/>
        <w:tabs>
          <w:tab w:val="right" w:leader="dot" w:pos="8494"/>
        </w:tabs>
        <w:spacing w:line="360" w:lineRule="auto"/>
        <w:rPr>
          <w:rFonts w:asciiTheme="minorHAnsi" w:hAnsiTheme="minorHAnsi"/>
          <w:noProof/>
        </w:rPr>
      </w:pPr>
      <w:hyperlink w:anchor="_Toc488938625" w:history="1">
        <w:r w:rsidR="003C39E5">
          <w:rPr>
            <w:rStyle w:val="af5"/>
            <w:rFonts w:ascii="宋体" w:hAnsi="宋体" w:hint="eastAsia"/>
            <w:noProof/>
          </w:rPr>
          <w:t>十六、托管协议的变更、终止与基金财产的清算</w:t>
        </w:r>
        <w:r w:rsidR="003C39E5">
          <w:rPr>
            <w:noProof/>
          </w:rPr>
          <w:tab/>
        </w:r>
        <w:r w:rsidR="003C39E5">
          <w:rPr>
            <w:noProof/>
          </w:rPr>
          <w:fldChar w:fldCharType="begin"/>
        </w:r>
        <w:r w:rsidR="003C39E5">
          <w:rPr>
            <w:noProof/>
          </w:rPr>
          <w:instrText xml:space="preserve"> PAGEREF _Toc488938625 \h </w:instrText>
        </w:r>
        <w:r w:rsidR="003C39E5">
          <w:rPr>
            <w:noProof/>
          </w:rPr>
        </w:r>
        <w:r w:rsidR="003C39E5">
          <w:rPr>
            <w:noProof/>
          </w:rPr>
          <w:fldChar w:fldCharType="separate"/>
        </w:r>
        <w:r w:rsidR="00B01701">
          <w:rPr>
            <w:noProof/>
          </w:rPr>
          <w:t>40</w:t>
        </w:r>
        <w:r w:rsidR="003C39E5">
          <w:rPr>
            <w:noProof/>
          </w:rPr>
          <w:fldChar w:fldCharType="end"/>
        </w:r>
      </w:hyperlink>
    </w:p>
    <w:p w14:paraId="1092EC3D" w14:textId="5894DFF4" w:rsidR="008455AD" w:rsidRDefault="0023069F">
      <w:pPr>
        <w:pStyle w:val="21"/>
        <w:tabs>
          <w:tab w:val="right" w:leader="dot" w:pos="8494"/>
        </w:tabs>
        <w:spacing w:line="360" w:lineRule="auto"/>
        <w:rPr>
          <w:rFonts w:asciiTheme="minorHAnsi" w:hAnsiTheme="minorHAnsi"/>
          <w:noProof/>
        </w:rPr>
      </w:pPr>
      <w:hyperlink w:anchor="_Toc488938626" w:history="1">
        <w:r w:rsidR="003C39E5">
          <w:rPr>
            <w:rStyle w:val="af5"/>
            <w:rFonts w:ascii="宋体" w:hAnsi="宋体" w:hint="eastAsia"/>
            <w:noProof/>
          </w:rPr>
          <w:t>十七、违约责任</w:t>
        </w:r>
        <w:r w:rsidR="003C39E5">
          <w:rPr>
            <w:noProof/>
          </w:rPr>
          <w:tab/>
        </w:r>
        <w:r w:rsidR="003C39E5">
          <w:rPr>
            <w:noProof/>
          </w:rPr>
          <w:fldChar w:fldCharType="begin"/>
        </w:r>
        <w:r w:rsidR="003C39E5">
          <w:rPr>
            <w:noProof/>
          </w:rPr>
          <w:instrText xml:space="preserve"> PAGEREF _Toc488938626 \h </w:instrText>
        </w:r>
        <w:r w:rsidR="003C39E5">
          <w:rPr>
            <w:noProof/>
          </w:rPr>
        </w:r>
        <w:r w:rsidR="003C39E5">
          <w:rPr>
            <w:noProof/>
          </w:rPr>
          <w:fldChar w:fldCharType="separate"/>
        </w:r>
        <w:r w:rsidR="00B01701">
          <w:rPr>
            <w:noProof/>
          </w:rPr>
          <w:t>41</w:t>
        </w:r>
        <w:r w:rsidR="003C39E5">
          <w:rPr>
            <w:noProof/>
          </w:rPr>
          <w:fldChar w:fldCharType="end"/>
        </w:r>
      </w:hyperlink>
    </w:p>
    <w:p w14:paraId="6F7DA0BF" w14:textId="03896413" w:rsidR="008455AD" w:rsidRDefault="0023069F">
      <w:pPr>
        <w:pStyle w:val="21"/>
        <w:tabs>
          <w:tab w:val="right" w:leader="dot" w:pos="8494"/>
        </w:tabs>
        <w:spacing w:line="360" w:lineRule="auto"/>
        <w:rPr>
          <w:rFonts w:asciiTheme="minorHAnsi" w:hAnsiTheme="minorHAnsi"/>
          <w:noProof/>
        </w:rPr>
      </w:pPr>
      <w:hyperlink w:anchor="_Toc488938627" w:history="1">
        <w:r w:rsidR="003C39E5">
          <w:rPr>
            <w:rStyle w:val="af5"/>
            <w:rFonts w:ascii="宋体" w:hAnsi="宋体" w:hint="eastAsia"/>
            <w:noProof/>
          </w:rPr>
          <w:t>十八、争议解决方式</w:t>
        </w:r>
        <w:r w:rsidR="003C39E5">
          <w:rPr>
            <w:noProof/>
          </w:rPr>
          <w:tab/>
        </w:r>
        <w:r w:rsidR="003C39E5">
          <w:rPr>
            <w:noProof/>
          </w:rPr>
          <w:fldChar w:fldCharType="begin"/>
        </w:r>
        <w:r w:rsidR="003C39E5">
          <w:rPr>
            <w:noProof/>
          </w:rPr>
          <w:instrText xml:space="preserve"> PAGEREF _Toc488938627 \h </w:instrText>
        </w:r>
        <w:r w:rsidR="003C39E5">
          <w:rPr>
            <w:noProof/>
          </w:rPr>
        </w:r>
        <w:r w:rsidR="003C39E5">
          <w:rPr>
            <w:noProof/>
          </w:rPr>
          <w:fldChar w:fldCharType="separate"/>
        </w:r>
        <w:r w:rsidR="00B01701">
          <w:rPr>
            <w:noProof/>
          </w:rPr>
          <w:t>42</w:t>
        </w:r>
        <w:r w:rsidR="003C39E5">
          <w:rPr>
            <w:noProof/>
          </w:rPr>
          <w:fldChar w:fldCharType="end"/>
        </w:r>
      </w:hyperlink>
    </w:p>
    <w:p w14:paraId="418CAF41" w14:textId="1C0B5E20" w:rsidR="008455AD" w:rsidRDefault="0023069F">
      <w:pPr>
        <w:pStyle w:val="21"/>
        <w:tabs>
          <w:tab w:val="right" w:leader="dot" w:pos="8494"/>
        </w:tabs>
        <w:spacing w:line="360" w:lineRule="auto"/>
        <w:rPr>
          <w:rFonts w:asciiTheme="minorHAnsi" w:hAnsiTheme="minorHAnsi"/>
          <w:noProof/>
        </w:rPr>
      </w:pPr>
      <w:hyperlink w:anchor="_Toc488938628" w:history="1">
        <w:r w:rsidR="003C39E5">
          <w:rPr>
            <w:rStyle w:val="af5"/>
            <w:rFonts w:ascii="宋体" w:hAnsi="宋体" w:hint="eastAsia"/>
            <w:noProof/>
          </w:rPr>
          <w:t>十九、托管协议的效力</w:t>
        </w:r>
        <w:r w:rsidR="003C39E5">
          <w:rPr>
            <w:noProof/>
          </w:rPr>
          <w:tab/>
        </w:r>
        <w:r w:rsidR="003C39E5">
          <w:rPr>
            <w:noProof/>
          </w:rPr>
          <w:fldChar w:fldCharType="begin"/>
        </w:r>
        <w:r w:rsidR="003C39E5">
          <w:rPr>
            <w:noProof/>
          </w:rPr>
          <w:instrText xml:space="preserve"> PAGEREF _Toc488938628 \h </w:instrText>
        </w:r>
        <w:r w:rsidR="003C39E5">
          <w:rPr>
            <w:noProof/>
          </w:rPr>
        </w:r>
        <w:r w:rsidR="003C39E5">
          <w:rPr>
            <w:noProof/>
          </w:rPr>
          <w:fldChar w:fldCharType="separate"/>
        </w:r>
        <w:r w:rsidR="00B01701">
          <w:rPr>
            <w:noProof/>
          </w:rPr>
          <w:t>43</w:t>
        </w:r>
        <w:r w:rsidR="003C39E5">
          <w:rPr>
            <w:noProof/>
          </w:rPr>
          <w:fldChar w:fldCharType="end"/>
        </w:r>
      </w:hyperlink>
    </w:p>
    <w:p w14:paraId="4D2C31CB" w14:textId="551CDBA2" w:rsidR="008455AD" w:rsidRDefault="0023069F">
      <w:pPr>
        <w:pStyle w:val="21"/>
        <w:tabs>
          <w:tab w:val="right" w:leader="dot" w:pos="8494"/>
        </w:tabs>
        <w:spacing w:line="360" w:lineRule="auto"/>
        <w:rPr>
          <w:rFonts w:asciiTheme="minorHAnsi" w:hAnsiTheme="minorHAnsi"/>
          <w:noProof/>
        </w:rPr>
      </w:pPr>
      <w:hyperlink w:anchor="_Toc488938629" w:history="1">
        <w:r w:rsidR="003C39E5">
          <w:rPr>
            <w:rStyle w:val="af5"/>
            <w:rFonts w:ascii="宋体" w:hAnsi="宋体" w:hint="eastAsia"/>
            <w:noProof/>
          </w:rPr>
          <w:t>二十、其他事项</w:t>
        </w:r>
        <w:r w:rsidR="003C39E5">
          <w:rPr>
            <w:noProof/>
          </w:rPr>
          <w:tab/>
        </w:r>
        <w:r w:rsidR="003C39E5">
          <w:rPr>
            <w:noProof/>
          </w:rPr>
          <w:fldChar w:fldCharType="begin"/>
        </w:r>
        <w:r w:rsidR="003C39E5">
          <w:rPr>
            <w:noProof/>
          </w:rPr>
          <w:instrText xml:space="preserve"> PAGEREF _Toc488938629 \h </w:instrText>
        </w:r>
        <w:r w:rsidR="003C39E5">
          <w:rPr>
            <w:noProof/>
          </w:rPr>
        </w:r>
        <w:r w:rsidR="003C39E5">
          <w:rPr>
            <w:noProof/>
          </w:rPr>
          <w:fldChar w:fldCharType="separate"/>
        </w:r>
        <w:r w:rsidR="00B01701">
          <w:rPr>
            <w:noProof/>
          </w:rPr>
          <w:t>44</w:t>
        </w:r>
        <w:r w:rsidR="003C39E5">
          <w:rPr>
            <w:noProof/>
          </w:rPr>
          <w:fldChar w:fldCharType="end"/>
        </w:r>
      </w:hyperlink>
    </w:p>
    <w:p w14:paraId="337F2924" w14:textId="45737783" w:rsidR="008455AD" w:rsidRDefault="0023069F">
      <w:pPr>
        <w:pStyle w:val="21"/>
        <w:tabs>
          <w:tab w:val="right" w:leader="dot" w:pos="8494"/>
        </w:tabs>
        <w:spacing w:line="360" w:lineRule="auto"/>
        <w:rPr>
          <w:rFonts w:asciiTheme="minorHAnsi" w:hAnsiTheme="minorHAnsi"/>
          <w:noProof/>
        </w:rPr>
      </w:pPr>
      <w:hyperlink w:anchor="_Toc488938630" w:history="1">
        <w:r w:rsidR="003C39E5">
          <w:rPr>
            <w:rStyle w:val="af5"/>
            <w:rFonts w:ascii="宋体" w:hAnsi="宋体" w:hint="eastAsia"/>
            <w:noProof/>
          </w:rPr>
          <w:t>二十一、托管协议的签订</w:t>
        </w:r>
        <w:r w:rsidR="003C39E5">
          <w:rPr>
            <w:noProof/>
          </w:rPr>
          <w:tab/>
        </w:r>
        <w:r w:rsidR="003C39E5">
          <w:rPr>
            <w:noProof/>
          </w:rPr>
          <w:fldChar w:fldCharType="begin"/>
        </w:r>
        <w:r w:rsidR="003C39E5">
          <w:rPr>
            <w:noProof/>
          </w:rPr>
          <w:instrText xml:space="preserve"> PAGEREF _Toc488938630 \h </w:instrText>
        </w:r>
        <w:r w:rsidR="003C39E5">
          <w:rPr>
            <w:noProof/>
          </w:rPr>
        </w:r>
        <w:r w:rsidR="003C39E5">
          <w:rPr>
            <w:noProof/>
          </w:rPr>
          <w:fldChar w:fldCharType="separate"/>
        </w:r>
        <w:r w:rsidR="00B01701">
          <w:rPr>
            <w:noProof/>
          </w:rPr>
          <w:t>45</w:t>
        </w:r>
        <w:r w:rsidR="003C39E5">
          <w:rPr>
            <w:noProof/>
          </w:rPr>
          <w:fldChar w:fldCharType="end"/>
        </w:r>
      </w:hyperlink>
    </w:p>
    <w:p w14:paraId="305A0F3D" w14:textId="1ADDECB7" w:rsidR="008455AD" w:rsidRDefault="0023069F">
      <w:pPr>
        <w:pStyle w:val="21"/>
        <w:tabs>
          <w:tab w:val="right" w:leader="dot" w:pos="8494"/>
        </w:tabs>
        <w:spacing w:line="360" w:lineRule="auto"/>
        <w:rPr>
          <w:rFonts w:asciiTheme="minorHAnsi" w:hAnsiTheme="minorHAnsi"/>
          <w:noProof/>
        </w:rPr>
      </w:pPr>
      <w:hyperlink w:anchor="_Toc488938631" w:history="1">
        <w:r w:rsidR="003C39E5">
          <w:rPr>
            <w:rStyle w:val="af5"/>
            <w:rFonts w:ascii="宋体" w:hAnsi="宋体" w:hint="eastAsia"/>
            <w:noProof/>
          </w:rPr>
          <w:t>附件：托管银行证券资金结算协议</w:t>
        </w:r>
        <w:r w:rsidR="003C39E5">
          <w:rPr>
            <w:noProof/>
          </w:rPr>
          <w:tab/>
        </w:r>
        <w:r w:rsidR="003C39E5">
          <w:rPr>
            <w:noProof/>
          </w:rPr>
          <w:fldChar w:fldCharType="begin"/>
        </w:r>
        <w:r w:rsidR="003C39E5">
          <w:rPr>
            <w:noProof/>
          </w:rPr>
          <w:instrText xml:space="preserve"> PAGEREF _Toc488938631 \h </w:instrText>
        </w:r>
        <w:r w:rsidR="003C39E5">
          <w:rPr>
            <w:noProof/>
          </w:rPr>
        </w:r>
        <w:r w:rsidR="003C39E5">
          <w:rPr>
            <w:noProof/>
          </w:rPr>
          <w:fldChar w:fldCharType="separate"/>
        </w:r>
        <w:r w:rsidR="00B01701">
          <w:rPr>
            <w:noProof/>
          </w:rPr>
          <w:t>46</w:t>
        </w:r>
        <w:r w:rsidR="003C39E5">
          <w:rPr>
            <w:noProof/>
          </w:rPr>
          <w:fldChar w:fldCharType="end"/>
        </w:r>
      </w:hyperlink>
    </w:p>
    <w:p w14:paraId="0A0763BE" w14:textId="77777777" w:rsidR="008455AD" w:rsidRDefault="003C39E5">
      <w:pPr>
        <w:pStyle w:val="21"/>
        <w:tabs>
          <w:tab w:val="right" w:leader="dot" w:pos="8494"/>
        </w:tabs>
        <w:spacing w:line="360" w:lineRule="auto"/>
        <w:rPr>
          <w:rFonts w:ascii="宋体" w:hAnsi="宋体"/>
          <w:kern w:val="0"/>
          <w:sz w:val="24"/>
        </w:rPr>
      </w:pPr>
      <w:r>
        <w:fldChar w:fldCharType="end"/>
      </w:r>
      <w:r>
        <w:rPr>
          <w:rFonts w:ascii="宋体" w:hAnsi="宋体"/>
          <w:kern w:val="0"/>
          <w:sz w:val="24"/>
        </w:rPr>
        <w:br w:type="page"/>
      </w:r>
    </w:p>
    <w:p w14:paraId="588A1590" w14:textId="77777777" w:rsidR="008455AD" w:rsidRDefault="003C39E5">
      <w:pPr>
        <w:widowControl/>
        <w:spacing w:line="360" w:lineRule="auto"/>
        <w:ind w:firstLineChars="200" w:firstLine="480"/>
        <w:rPr>
          <w:rFonts w:ascii="宋体" w:hAnsi="宋体"/>
          <w:kern w:val="0"/>
          <w:sz w:val="24"/>
        </w:rPr>
      </w:pPr>
      <w:r>
        <w:rPr>
          <w:rFonts w:ascii="宋体" w:hAnsi="宋体" w:hint="eastAsia"/>
          <w:kern w:val="0"/>
          <w:sz w:val="24"/>
        </w:rPr>
        <w:lastRenderedPageBreak/>
        <w:t>鉴于</w:t>
      </w:r>
      <w:r>
        <w:rPr>
          <w:rFonts w:ascii="宋体" w:hAnsi="宋体" w:cs="Arial" w:hint="eastAsia"/>
          <w:sz w:val="24"/>
        </w:rPr>
        <w:t>交银施罗德基金</w:t>
      </w:r>
      <w:r>
        <w:rPr>
          <w:rFonts w:ascii="宋体" w:hAnsi="宋体" w:hint="eastAsia"/>
          <w:sz w:val="24"/>
        </w:rPr>
        <w:t>管理有限公司</w:t>
      </w:r>
      <w:r>
        <w:rPr>
          <w:rFonts w:ascii="宋体" w:hAnsi="宋体" w:hint="eastAsia"/>
          <w:kern w:val="0"/>
          <w:sz w:val="24"/>
        </w:rPr>
        <w:t>系一家依照中国法律合法成立并有效存续的有限责任公司，按照相关法律法规的规定具备担任基金管理人的资格和能力，拟募集注册</w:t>
      </w:r>
      <w:r w:rsidR="00340174">
        <w:rPr>
          <w:rFonts w:ascii="宋体" w:hAnsi="宋体" w:cs="Arial" w:hint="eastAsia"/>
          <w:kern w:val="0"/>
          <w:sz w:val="24"/>
        </w:rPr>
        <w:t>交银施罗德红利量化选股</w:t>
      </w:r>
      <w:r>
        <w:rPr>
          <w:rFonts w:ascii="宋体" w:hAnsi="宋体" w:cs="Arial" w:hint="eastAsia"/>
          <w:kern w:val="0"/>
          <w:sz w:val="24"/>
        </w:rPr>
        <w:t>混合型证券投资基金</w:t>
      </w:r>
      <w:r>
        <w:rPr>
          <w:rFonts w:ascii="宋体" w:hAnsi="宋体" w:hint="eastAsia"/>
          <w:kern w:val="0"/>
          <w:sz w:val="24"/>
        </w:rPr>
        <w:t>；</w:t>
      </w:r>
    </w:p>
    <w:p w14:paraId="446A0F3A" w14:textId="77777777" w:rsidR="008455AD" w:rsidRDefault="003C39E5">
      <w:pPr>
        <w:widowControl/>
        <w:spacing w:line="360" w:lineRule="auto"/>
        <w:ind w:firstLineChars="200" w:firstLine="480"/>
        <w:rPr>
          <w:rFonts w:ascii="宋体" w:hAnsi="宋体"/>
          <w:kern w:val="0"/>
          <w:sz w:val="24"/>
        </w:rPr>
      </w:pPr>
      <w:r>
        <w:rPr>
          <w:rFonts w:ascii="宋体" w:hAnsi="宋体" w:hint="eastAsia"/>
          <w:kern w:val="0"/>
          <w:sz w:val="24"/>
        </w:rPr>
        <w:t>鉴于招商银行股份有限公司系一家依照中国法律合法成立并有效存续的银行，按照相关法律法规的规定具备担任基金托管人的资格和能力；</w:t>
      </w:r>
    </w:p>
    <w:p w14:paraId="33D6FCB6" w14:textId="77777777" w:rsidR="008455AD" w:rsidRDefault="003C39E5">
      <w:pPr>
        <w:widowControl/>
        <w:spacing w:line="360" w:lineRule="auto"/>
        <w:ind w:firstLineChars="200" w:firstLine="480"/>
        <w:rPr>
          <w:rFonts w:ascii="宋体" w:hAnsi="宋体"/>
          <w:kern w:val="0"/>
          <w:sz w:val="24"/>
        </w:rPr>
      </w:pPr>
      <w:r>
        <w:rPr>
          <w:rFonts w:ascii="宋体" w:hAnsi="宋体" w:hint="eastAsia"/>
          <w:kern w:val="0"/>
          <w:sz w:val="24"/>
        </w:rPr>
        <w:t>鉴于</w:t>
      </w:r>
      <w:r>
        <w:rPr>
          <w:rFonts w:ascii="宋体" w:hAnsi="宋体" w:cs="Arial" w:hint="eastAsia"/>
          <w:sz w:val="24"/>
        </w:rPr>
        <w:t>交银施罗德基金</w:t>
      </w:r>
      <w:r>
        <w:rPr>
          <w:rFonts w:ascii="宋体" w:hAnsi="宋体" w:hint="eastAsia"/>
          <w:sz w:val="24"/>
        </w:rPr>
        <w:t>管理有限公司</w:t>
      </w:r>
      <w:r>
        <w:rPr>
          <w:rFonts w:ascii="宋体" w:hAnsi="宋体" w:hint="eastAsia"/>
          <w:kern w:val="0"/>
          <w:sz w:val="24"/>
        </w:rPr>
        <w:t>拟担任</w:t>
      </w:r>
      <w:r w:rsidR="00340174">
        <w:rPr>
          <w:rFonts w:ascii="宋体" w:hAnsi="宋体" w:cs="Arial" w:hint="eastAsia"/>
          <w:kern w:val="0"/>
          <w:sz w:val="24"/>
        </w:rPr>
        <w:t>交银施罗德红利量化选股</w:t>
      </w:r>
      <w:r>
        <w:rPr>
          <w:rFonts w:ascii="宋体" w:hAnsi="宋体" w:cs="Arial" w:hint="eastAsia"/>
          <w:kern w:val="0"/>
          <w:sz w:val="24"/>
        </w:rPr>
        <w:t>混合型证券投资基金</w:t>
      </w:r>
      <w:r>
        <w:rPr>
          <w:rFonts w:ascii="宋体" w:hAnsi="宋体" w:hint="eastAsia"/>
          <w:kern w:val="0"/>
          <w:sz w:val="24"/>
        </w:rPr>
        <w:t>的基金管理人，招商银行股份有限公司拟担任</w:t>
      </w:r>
      <w:r w:rsidR="00340174">
        <w:rPr>
          <w:rFonts w:ascii="宋体" w:hAnsi="宋体" w:cs="Arial" w:hint="eastAsia"/>
          <w:kern w:val="0"/>
          <w:sz w:val="24"/>
        </w:rPr>
        <w:t>交银施罗德红利量化选股</w:t>
      </w:r>
      <w:r>
        <w:rPr>
          <w:rFonts w:ascii="宋体" w:hAnsi="宋体" w:cs="Arial" w:hint="eastAsia"/>
          <w:kern w:val="0"/>
          <w:sz w:val="24"/>
        </w:rPr>
        <w:t>混合型证券投资基金</w:t>
      </w:r>
      <w:r>
        <w:rPr>
          <w:rFonts w:ascii="宋体" w:hAnsi="宋体" w:hint="eastAsia"/>
          <w:kern w:val="0"/>
          <w:sz w:val="24"/>
        </w:rPr>
        <w:t>的基金托管人；</w:t>
      </w:r>
    </w:p>
    <w:p w14:paraId="59A9A762" w14:textId="77777777" w:rsidR="008455AD" w:rsidRDefault="003C39E5">
      <w:pPr>
        <w:widowControl/>
        <w:spacing w:line="360" w:lineRule="auto"/>
        <w:ind w:firstLineChars="200" w:firstLine="480"/>
        <w:rPr>
          <w:rFonts w:ascii="宋体" w:hAnsi="宋体"/>
          <w:kern w:val="0"/>
          <w:sz w:val="24"/>
        </w:rPr>
      </w:pPr>
      <w:r>
        <w:rPr>
          <w:rFonts w:ascii="宋体" w:hAnsi="宋体" w:hint="eastAsia"/>
          <w:kern w:val="0"/>
          <w:sz w:val="24"/>
        </w:rPr>
        <w:t>为</w:t>
      </w:r>
      <w:proofErr w:type="gramStart"/>
      <w:r>
        <w:rPr>
          <w:rFonts w:ascii="宋体" w:hAnsi="宋体" w:hint="eastAsia"/>
          <w:kern w:val="0"/>
          <w:sz w:val="24"/>
        </w:rPr>
        <w:t>明确</w:t>
      </w:r>
      <w:r w:rsidR="00340174">
        <w:rPr>
          <w:rFonts w:ascii="宋体" w:hAnsi="宋体" w:cs="Arial" w:hint="eastAsia"/>
          <w:kern w:val="0"/>
          <w:sz w:val="24"/>
        </w:rPr>
        <w:t>交</w:t>
      </w:r>
      <w:proofErr w:type="gramEnd"/>
      <w:r w:rsidR="00340174">
        <w:rPr>
          <w:rFonts w:ascii="宋体" w:hAnsi="宋体" w:cs="Arial" w:hint="eastAsia"/>
          <w:kern w:val="0"/>
          <w:sz w:val="24"/>
        </w:rPr>
        <w:t>银施罗德红利量化选股</w:t>
      </w:r>
      <w:r>
        <w:rPr>
          <w:rFonts w:ascii="宋体" w:hAnsi="宋体" w:cs="Arial" w:hint="eastAsia"/>
          <w:kern w:val="0"/>
          <w:sz w:val="24"/>
        </w:rPr>
        <w:t>混合型证券投资基金（以下简称“本基金”或“基金”）</w:t>
      </w:r>
      <w:r>
        <w:rPr>
          <w:rFonts w:ascii="宋体" w:hAnsi="宋体" w:hint="eastAsia"/>
          <w:kern w:val="0"/>
          <w:sz w:val="24"/>
        </w:rPr>
        <w:t>的基金管理人和基金托管人之间的权利义务关系，特制订本托管协议；</w:t>
      </w:r>
    </w:p>
    <w:p w14:paraId="5C874F90" w14:textId="77777777" w:rsidR="008455AD" w:rsidRDefault="003C39E5">
      <w:pPr>
        <w:widowControl/>
        <w:spacing w:line="360" w:lineRule="auto"/>
        <w:ind w:firstLineChars="200" w:firstLine="480"/>
        <w:rPr>
          <w:rFonts w:ascii="宋体" w:hAnsi="宋体"/>
          <w:kern w:val="0"/>
          <w:sz w:val="24"/>
          <w:lang w:val="en-GB"/>
        </w:rPr>
      </w:pPr>
      <w:r>
        <w:rPr>
          <w:rFonts w:ascii="宋体" w:hAnsi="宋体" w:hint="eastAsia"/>
          <w:kern w:val="0"/>
          <w:sz w:val="24"/>
          <w:lang w:val="en-GB"/>
        </w:rPr>
        <w:t>除非另有约定，《</w:t>
      </w:r>
      <w:r w:rsidR="00340174">
        <w:rPr>
          <w:rFonts w:ascii="宋体" w:hAnsi="宋体" w:cs="Arial" w:hint="eastAsia"/>
          <w:kern w:val="0"/>
          <w:sz w:val="24"/>
        </w:rPr>
        <w:t>交银施罗德红利量化选股</w:t>
      </w:r>
      <w:r>
        <w:rPr>
          <w:rFonts w:ascii="宋体" w:hAnsi="宋体" w:cs="Arial" w:hint="eastAsia"/>
          <w:kern w:val="0"/>
          <w:sz w:val="24"/>
        </w:rPr>
        <w:t>混合型证券投资基金</w:t>
      </w:r>
      <w:r>
        <w:rPr>
          <w:rFonts w:ascii="宋体" w:hAnsi="宋体" w:hint="eastAsia"/>
          <w:kern w:val="0"/>
          <w:sz w:val="24"/>
          <w:lang w:val="en-GB"/>
        </w:rPr>
        <w:t>基金合同》</w:t>
      </w:r>
      <w:r>
        <w:rPr>
          <w:rFonts w:ascii="宋体" w:hAnsi="宋体"/>
          <w:kern w:val="0"/>
          <w:sz w:val="24"/>
          <w:lang w:val="en-GB"/>
        </w:rPr>
        <w:t>(以下简称“基金合同”)中定义的术语在用于本托管协议时应具有相同的含义</w:t>
      </w:r>
      <w:r>
        <w:rPr>
          <w:rFonts w:ascii="宋体" w:hAnsi="宋体" w:hint="eastAsia"/>
          <w:kern w:val="0"/>
          <w:sz w:val="24"/>
          <w:lang w:val="en-GB"/>
        </w:rPr>
        <w:t>，若有抵触应以基金合同为准。</w:t>
      </w:r>
    </w:p>
    <w:p w14:paraId="4E0435E8" w14:textId="77777777" w:rsidR="008455AD" w:rsidRDefault="003C39E5">
      <w:pPr>
        <w:widowControl/>
        <w:spacing w:line="360" w:lineRule="auto"/>
        <w:ind w:firstLineChars="200" w:firstLine="480"/>
        <w:rPr>
          <w:rFonts w:ascii="宋体" w:hAnsi="宋体"/>
          <w:sz w:val="24"/>
          <w:lang w:val="en-GB"/>
        </w:rPr>
      </w:pPr>
      <w:r>
        <w:rPr>
          <w:rFonts w:ascii="宋体" w:hAnsi="宋体" w:hint="eastAsia"/>
          <w:sz w:val="24"/>
          <w:lang w:val="en-GB"/>
        </w:rPr>
        <w:t>若本基金实施</w:t>
      </w:r>
      <w:proofErr w:type="gramStart"/>
      <w:r>
        <w:rPr>
          <w:rFonts w:ascii="宋体" w:hAnsi="宋体" w:hint="eastAsia"/>
          <w:sz w:val="24"/>
          <w:lang w:val="en-GB"/>
        </w:rPr>
        <w:t>侧袋机制</w:t>
      </w:r>
      <w:proofErr w:type="gramEnd"/>
      <w:r>
        <w:rPr>
          <w:rFonts w:ascii="宋体" w:hAnsi="宋体" w:hint="eastAsia"/>
          <w:sz w:val="24"/>
          <w:lang w:val="en-GB"/>
        </w:rPr>
        <w:t>的，</w:t>
      </w:r>
      <w:proofErr w:type="gramStart"/>
      <w:r>
        <w:rPr>
          <w:rFonts w:ascii="宋体" w:hAnsi="宋体" w:hint="eastAsia"/>
          <w:sz w:val="24"/>
          <w:lang w:val="en-GB"/>
        </w:rPr>
        <w:t>侧袋机制</w:t>
      </w:r>
      <w:proofErr w:type="gramEnd"/>
      <w:r>
        <w:rPr>
          <w:rFonts w:ascii="宋体" w:hAnsi="宋体" w:hint="eastAsia"/>
          <w:sz w:val="24"/>
          <w:lang w:val="en-GB"/>
        </w:rPr>
        <w:t>实施期间的相关安排</w:t>
      </w:r>
      <w:proofErr w:type="gramStart"/>
      <w:r>
        <w:rPr>
          <w:rFonts w:ascii="宋体" w:hAnsi="宋体" w:hint="eastAsia"/>
          <w:sz w:val="24"/>
          <w:lang w:val="en-GB"/>
        </w:rPr>
        <w:t>见基金</w:t>
      </w:r>
      <w:proofErr w:type="gramEnd"/>
      <w:r>
        <w:rPr>
          <w:rFonts w:ascii="宋体" w:hAnsi="宋体" w:hint="eastAsia"/>
          <w:sz w:val="24"/>
          <w:lang w:val="en-GB"/>
        </w:rPr>
        <w:t>合同和招募说明书的规定。</w:t>
      </w:r>
    </w:p>
    <w:p w14:paraId="1294E305"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6" w:name="_Toc488938610"/>
      <w:bookmarkStart w:id="7" w:name="_Toc348082029"/>
      <w:bookmarkStart w:id="8" w:name="_Toc384992691"/>
      <w:r>
        <w:rPr>
          <w:rFonts w:ascii="宋体" w:hAnsi="宋体" w:hint="eastAsia"/>
          <w:sz w:val="24"/>
        </w:rPr>
        <w:lastRenderedPageBreak/>
        <w:t>一、基金托管协议当事人</w:t>
      </w:r>
      <w:bookmarkEnd w:id="6"/>
      <w:bookmarkEnd w:id="7"/>
      <w:bookmarkEnd w:id="8"/>
    </w:p>
    <w:p w14:paraId="74D5F335" w14:textId="77777777" w:rsidR="008455AD" w:rsidRDefault="003C39E5">
      <w:pPr>
        <w:spacing w:line="360" w:lineRule="auto"/>
        <w:ind w:firstLineChars="200" w:firstLine="480"/>
        <w:outlineLvl w:val="1"/>
        <w:rPr>
          <w:rFonts w:ascii="宋体" w:hAnsi="宋体"/>
          <w:sz w:val="24"/>
        </w:rPr>
      </w:pPr>
      <w:r>
        <w:rPr>
          <w:rFonts w:ascii="宋体" w:hAnsi="宋体" w:hint="eastAsia"/>
          <w:sz w:val="24"/>
        </w:rPr>
        <w:t>（一）基金管理人</w:t>
      </w:r>
    </w:p>
    <w:p w14:paraId="4EE02187" w14:textId="77777777" w:rsidR="008455AD" w:rsidRDefault="003C39E5">
      <w:pPr>
        <w:spacing w:line="360" w:lineRule="auto"/>
        <w:ind w:firstLineChars="200" w:firstLine="480"/>
        <w:rPr>
          <w:rFonts w:ascii="宋体" w:hAnsi="宋体"/>
          <w:sz w:val="24"/>
        </w:rPr>
      </w:pPr>
      <w:r>
        <w:rPr>
          <w:rFonts w:ascii="宋体" w:hAnsi="宋体" w:hint="eastAsia"/>
          <w:sz w:val="24"/>
        </w:rPr>
        <w:t>名称：交银施罗德基金管理有限公司</w:t>
      </w:r>
    </w:p>
    <w:p w14:paraId="077319D4" w14:textId="77777777" w:rsidR="008455AD" w:rsidRDefault="003C39E5">
      <w:pPr>
        <w:spacing w:line="360" w:lineRule="auto"/>
        <w:ind w:firstLineChars="200" w:firstLine="480"/>
        <w:rPr>
          <w:rFonts w:ascii="宋体" w:hAnsi="宋体"/>
          <w:sz w:val="24"/>
        </w:rPr>
      </w:pPr>
      <w:r>
        <w:rPr>
          <w:rFonts w:ascii="宋体" w:hAnsi="宋体" w:hint="eastAsia"/>
          <w:sz w:val="24"/>
        </w:rPr>
        <w:t>住所：中国（上海）自由贸易试验区银城中路</w:t>
      </w:r>
      <w:r>
        <w:rPr>
          <w:sz w:val="24"/>
        </w:rPr>
        <w:t>188</w:t>
      </w:r>
      <w:r>
        <w:rPr>
          <w:rFonts w:ascii="宋体" w:hAnsi="宋体" w:hint="eastAsia"/>
          <w:sz w:val="24"/>
        </w:rPr>
        <w:t>号交通银行大楼二层（裙）</w:t>
      </w:r>
    </w:p>
    <w:p w14:paraId="65B28F10" w14:textId="77777777" w:rsidR="008455AD" w:rsidRDefault="003C39E5">
      <w:pPr>
        <w:spacing w:line="360" w:lineRule="auto"/>
        <w:ind w:firstLineChars="200" w:firstLine="480"/>
        <w:rPr>
          <w:rFonts w:ascii="宋体" w:hAnsi="宋体"/>
          <w:sz w:val="24"/>
        </w:rPr>
      </w:pPr>
      <w:r>
        <w:rPr>
          <w:rFonts w:ascii="宋体" w:hAnsi="宋体" w:hint="eastAsia"/>
          <w:sz w:val="24"/>
        </w:rPr>
        <w:t>办公地址：上海市浦东</w:t>
      </w:r>
      <w:proofErr w:type="gramStart"/>
      <w:r>
        <w:rPr>
          <w:rFonts w:ascii="宋体" w:hAnsi="宋体" w:hint="eastAsia"/>
          <w:sz w:val="24"/>
        </w:rPr>
        <w:t>新区世纪</w:t>
      </w:r>
      <w:proofErr w:type="gramEnd"/>
      <w:r>
        <w:rPr>
          <w:rFonts w:ascii="宋体" w:hAnsi="宋体" w:hint="eastAsia"/>
          <w:sz w:val="24"/>
        </w:rPr>
        <w:t>大道</w:t>
      </w:r>
      <w:r>
        <w:rPr>
          <w:rFonts w:ascii="宋体" w:hAnsi="宋体"/>
          <w:sz w:val="24"/>
        </w:rPr>
        <w:t>8</w:t>
      </w:r>
      <w:r>
        <w:rPr>
          <w:rFonts w:ascii="宋体" w:hAnsi="宋体" w:hint="eastAsia"/>
          <w:sz w:val="24"/>
        </w:rPr>
        <w:t>号国</w:t>
      </w:r>
      <w:proofErr w:type="gramStart"/>
      <w:r>
        <w:rPr>
          <w:rFonts w:ascii="宋体" w:hAnsi="宋体" w:hint="eastAsia"/>
          <w:sz w:val="24"/>
        </w:rPr>
        <w:t>金中心</w:t>
      </w:r>
      <w:proofErr w:type="gramEnd"/>
      <w:r>
        <w:rPr>
          <w:rFonts w:ascii="宋体" w:hAnsi="宋体" w:hint="eastAsia"/>
          <w:sz w:val="24"/>
        </w:rPr>
        <w:t>二期</w:t>
      </w:r>
      <w:r>
        <w:rPr>
          <w:rFonts w:ascii="宋体" w:hAnsi="宋体"/>
          <w:sz w:val="24"/>
        </w:rPr>
        <w:t>21-22</w:t>
      </w:r>
      <w:r>
        <w:rPr>
          <w:rFonts w:ascii="宋体" w:hAnsi="宋体" w:hint="eastAsia"/>
          <w:sz w:val="24"/>
        </w:rPr>
        <w:t>楼</w:t>
      </w:r>
    </w:p>
    <w:p w14:paraId="0E2749BC" w14:textId="77777777" w:rsidR="008455AD" w:rsidRDefault="003C39E5">
      <w:pPr>
        <w:spacing w:line="360" w:lineRule="auto"/>
        <w:ind w:firstLineChars="200" w:firstLine="480"/>
        <w:rPr>
          <w:rFonts w:ascii="宋体" w:hAnsi="宋体"/>
          <w:sz w:val="24"/>
        </w:rPr>
      </w:pPr>
      <w:r>
        <w:rPr>
          <w:rFonts w:ascii="宋体" w:hAnsi="宋体" w:hint="eastAsia"/>
          <w:sz w:val="24"/>
        </w:rPr>
        <w:t>邮政编码：</w:t>
      </w:r>
      <w:r>
        <w:rPr>
          <w:rFonts w:ascii="宋体" w:hAnsi="宋体"/>
          <w:sz w:val="24"/>
        </w:rPr>
        <w:t>200120</w:t>
      </w:r>
    </w:p>
    <w:p w14:paraId="14445A83" w14:textId="77777777" w:rsidR="008455AD" w:rsidRDefault="003C39E5">
      <w:pPr>
        <w:spacing w:line="360" w:lineRule="auto"/>
        <w:ind w:firstLineChars="200" w:firstLine="480"/>
        <w:rPr>
          <w:rFonts w:ascii="宋体" w:hAnsi="宋体"/>
          <w:sz w:val="24"/>
        </w:rPr>
      </w:pPr>
      <w:r>
        <w:rPr>
          <w:rFonts w:ascii="宋体" w:hAnsi="宋体" w:hint="eastAsia"/>
          <w:sz w:val="24"/>
        </w:rPr>
        <w:t>法定代表人：</w:t>
      </w:r>
      <w:r>
        <w:rPr>
          <w:rFonts w:ascii="宋体" w:hAnsi="宋体" w:hint="eastAsia"/>
          <w:sz w:val="24"/>
          <w:szCs w:val="21"/>
        </w:rPr>
        <w:t>张宏良</w:t>
      </w:r>
    </w:p>
    <w:p w14:paraId="1D510352" w14:textId="77777777" w:rsidR="008455AD" w:rsidRDefault="003C39E5">
      <w:pPr>
        <w:spacing w:line="360" w:lineRule="auto"/>
        <w:ind w:firstLineChars="200" w:firstLine="480"/>
        <w:rPr>
          <w:rFonts w:ascii="宋体" w:hAnsi="宋体"/>
          <w:sz w:val="24"/>
        </w:rPr>
      </w:pPr>
      <w:r>
        <w:rPr>
          <w:rFonts w:ascii="宋体" w:hAnsi="宋体" w:hint="eastAsia"/>
          <w:sz w:val="24"/>
        </w:rPr>
        <w:t>成立时间：</w:t>
      </w:r>
      <w:r>
        <w:rPr>
          <w:sz w:val="24"/>
        </w:rPr>
        <w:t>2005</w:t>
      </w:r>
      <w:r>
        <w:rPr>
          <w:rFonts w:hAnsi="宋体"/>
          <w:sz w:val="24"/>
        </w:rPr>
        <w:t>年</w:t>
      </w:r>
      <w:r>
        <w:rPr>
          <w:sz w:val="24"/>
        </w:rPr>
        <w:t>8</w:t>
      </w:r>
      <w:r>
        <w:rPr>
          <w:rFonts w:hAnsi="宋体"/>
          <w:sz w:val="24"/>
        </w:rPr>
        <w:t>月</w:t>
      </w:r>
      <w:r>
        <w:rPr>
          <w:sz w:val="24"/>
        </w:rPr>
        <w:t>4</w:t>
      </w:r>
      <w:r>
        <w:rPr>
          <w:rFonts w:hAnsi="宋体"/>
          <w:sz w:val="24"/>
        </w:rPr>
        <w:t>日</w:t>
      </w:r>
    </w:p>
    <w:p w14:paraId="47F92F50" w14:textId="77777777" w:rsidR="008455AD" w:rsidRDefault="003C39E5">
      <w:pPr>
        <w:spacing w:line="360" w:lineRule="auto"/>
        <w:ind w:firstLineChars="200" w:firstLine="480"/>
        <w:rPr>
          <w:rFonts w:ascii="宋体" w:hAnsi="宋体"/>
          <w:sz w:val="24"/>
        </w:rPr>
      </w:pPr>
      <w:r>
        <w:rPr>
          <w:rFonts w:ascii="宋体" w:hAnsi="宋体" w:hint="eastAsia"/>
          <w:sz w:val="24"/>
        </w:rPr>
        <w:t>批准设立机关：中国证券监督管理委员会</w:t>
      </w:r>
    </w:p>
    <w:p w14:paraId="3D98F7B0" w14:textId="77777777" w:rsidR="008455AD" w:rsidRDefault="003C39E5">
      <w:pPr>
        <w:spacing w:line="360" w:lineRule="auto"/>
        <w:ind w:firstLineChars="202" w:firstLine="485"/>
        <w:rPr>
          <w:rFonts w:ascii="宋体" w:hAnsi="宋体"/>
          <w:sz w:val="24"/>
        </w:rPr>
      </w:pPr>
      <w:r>
        <w:rPr>
          <w:rFonts w:ascii="宋体" w:hAnsi="宋体" w:hint="eastAsia"/>
          <w:sz w:val="24"/>
        </w:rPr>
        <w:t>批准设立文号：中国证监会证</w:t>
      </w:r>
      <w:proofErr w:type="gramStart"/>
      <w:r>
        <w:rPr>
          <w:rFonts w:ascii="宋体" w:hAnsi="宋体" w:hint="eastAsia"/>
          <w:sz w:val="24"/>
        </w:rPr>
        <w:t>监基金字</w:t>
      </w:r>
      <w:proofErr w:type="gramEnd"/>
      <w:r>
        <w:rPr>
          <w:rFonts w:hint="eastAsia"/>
          <w:sz w:val="24"/>
        </w:rPr>
        <w:t>[</w:t>
      </w:r>
      <w:r>
        <w:rPr>
          <w:sz w:val="24"/>
        </w:rPr>
        <w:t>2005</w:t>
      </w:r>
      <w:r>
        <w:rPr>
          <w:rFonts w:hint="eastAsia"/>
          <w:sz w:val="24"/>
        </w:rPr>
        <w:t>]</w:t>
      </w:r>
      <w:r>
        <w:rPr>
          <w:sz w:val="24"/>
        </w:rPr>
        <w:t>128</w:t>
      </w:r>
      <w:r>
        <w:rPr>
          <w:rFonts w:ascii="宋体" w:hAnsi="宋体" w:hint="eastAsia"/>
          <w:sz w:val="24"/>
        </w:rPr>
        <w:t>号</w:t>
      </w:r>
    </w:p>
    <w:p w14:paraId="3062FCCC" w14:textId="77777777" w:rsidR="008455AD" w:rsidRDefault="003C39E5">
      <w:pPr>
        <w:spacing w:line="360" w:lineRule="auto"/>
        <w:ind w:firstLineChars="200" w:firstLine="480"/>
        <w:rPr>
          <w:rFonts w:ascii="宋体" w:hAnsi="宋体"/>
          <w:sz w:val="24"/>
        </w:rPr>
      </w:pPr>
      <w:r>
        <w:rPr>
          <w:rFonts w:ascii="宋体" w:hAnsi="宋体" w:hint="eastAsia"/>
          <w:sz w:val="24"/>
        </w:rPr>
        <w:t>组织形式：有限责任公司</w:t>
      </w:r>
    </w:p>
    <w:p w14:paraId="6088DA20" w14:textId="77777777" w:rsidR="008455AD" w:rsidRDefault="003C39E5">
      <w:pPr>
        <w:spacing w:line="360" w:lineRule="auto"/>
        <w:ind w:firstLineChars="200" w:firstLine="480"/>
        <w:rPr>
          <w:rFonts w:ascii="宋体" w:hAnsi="宋体"/>
          <w:sz w:val="24"/>
        </w:rPr>
      </w:pPr>
      <w:r>
        <w:rPr>
          <w:rFonts w:ascii="宋体" w:hAnsi="宋体" w:hint="eastAsia"/>
          <w:sz w:val="24"/>
        </w:rPr>
        <w:t>注册资本：</w:t>
      </w:r>
      <w:r>
        <w:rPr>
          <w:sz w:val="24"/>
        </w:rPr>
        <w:t>2</w:t>
      </w:r>
      <w:r>
        <w:rPr>
          <w:rFonts w:ascii="宋体" w:hAnsi="宋体" w:hint="eastAsia"/>
          <w:sz w:val="24"/>
        </w:rPr>
        <w:t>亿元人民币</w:t>
      </w:r>
    </w:p>
    <w:p w14:paraId="7D24EA6B" w14:textId="77777777" w:rsidR="008455AD" w:rsidRDefault="003C39E5">
      <w:pPr>
        <w:spacing w:line="360" w:lineRule="auto"/>
        <w:ind w:firstLineChars="200" w:firstLine="480"/>
        <w:rPr>
          <w:rFonts w:ascii="宋体" w:hAnsi="宋体"/>
          <w:sz w:val="24"/>
        </w:rPr>
      </w:pPr>
      <w:r>
        <w:rPr>
          <w:rFonts w:ascii="宋体" w:hAnsi="宋体" w:hint="eastAsia"/>
          <w:sz w:val="24"/>
        </w:rPr>
        <w:t>存续期间：持续经营</w:t>
      </w:r>
    </w:p>
    <w:p w14:paraId="0C420130" w14:textId="77777777" w:rsidR="008455AD" w:rsidRDefault="003C39E5">
      <w:pPr>
        <w:spacing w:line="360" w:lineRule="auto"/>
        <w:ind w:firstLineChars="200" w:firstLine="480"/>
        <w:rPr>
          <w:rFonts w:ascii="宋体" w:hAnsi="宋体"/>
          <w:sz w:val="24"/>
        </w:rPr>
      </w:pPr>
      <w:r>
        <w:rPr>
          <w:rFonts w:ascii="宋体" w:hAnsi="宋体" w:hint="eastAsia"/>
          <w:sz w:val="24"/>
        </w:rPr>
        <w:t>经营范围：基金募集、基金销售、资产管理和中国证监会许可的其他业务。</w:t>
      </w:r>
    </w:p>
    <w:p w14:paraId="5B343AB8" w14:textId="77777777" w:rsidR="008455AD" w:rsidRDefault="003C39E5">
      <w:pPr>
        <w:spacing w:line="360" w:lineRule="auto"/>
        <w:ind w:firstLineChars="200" w:firstLine="480"/>
        <w:outlineLvl w:val="1"/>
        <w:rPr>
          <w:rFonts w:ascii="宋体" w:hAnsi="宋体"/>
          <w:sz w:val="24"/>
        </w:rPr>
      </w:pPr>
      <w:r>
        <w:rPr>
          <w:rFonts w:ascii="宋体" w:hAnsi="宋体" w:hint="eastAsia"/>
          <w:sz w:val="24"/>
        </w:rPr>
        <w:t>（二）基金托管人</w:t>
      </w:r>
    </w:p>
    <w:p w14:paraId="7DBD8C17" w14:textId="77777777" w:rsidR="008455AD" w:rsidRDefault="003C39E5">
      <w:pPr>
        <w:spacing w:line="360" w:lineRule="auto"/>
        <w:ind w:firstLineChars="200" w:firstLine="480"/>
        <w:rPr>
          <w:rFonts w:ascii="宋体" w:hAnsi="宋体"/>
          <w:sz w:val="24"/>
        </w:rPr>
      </w:pPr>
      <w:r>
        <w:rPr>
          <w:rFonts w:ascii="宋体" w:hAnsi="宋体" w:hint="eastAsia"/>
          <w:sz w:val="24"/>
        </w:rPr>
        <w:t>名称：招商银行股份有限公司</w:t>
      </w:r>
    </w:p>
    <w:p w14:paraId="6BB45A18" w14:textId="77777777" w:rsidR="008455AD" w:rsidRDefault="003C39E5">
      <w:pPr>
        <w:spacing w:line="360" w:lineRule="auto"/>
        <w:ind w:firstLineChars="200" w:firstLine="480"/>
        <w:rPr>
          <w:rFonts w:ascii="宋体" w:hAnsi="宋体"/>
          <w:sz w:val="24"/>
        </w:rPr>
      </w:pPr>
      <w:r>
        <w:rPr>
          <w:rFonts w:ascii="宋体" w:hAnsi="宋体" w:hint="eastAsia"/>
          <w:sz w:val="24"/>
        </w:rPr>
        <w:t>住所：深圳市深南大道</w:t>
      </w:r>
      <w:r>
        <w:rPr>
          <w:rFonts w:ascii="宋体" w:hAnsi="宋体"/>
          <w:sz w:val="24"/>
        </w:rPr>
        <w:t>7088号招商银行大厦</w:t>
      </w:r>
    </w:p>
    <w:p w14:paraId="00F141C9" w14:textId="77777777" w:rsidR="008455AD" w:rsidRDefault="003C39E5">
      <w:pPr>
        <w:spacing w:line="360" w:lineRule="auto"/>
        <w:ind w:firstLineChars="200" w:firstLine="480"/>
        <w:rPr>
          <w:rFonts w:ascii="宋体" w:hAnsi="宋体"/>
          <w:sz w:val="24"/>
        </w:rPr>
      </w:pPr>
      <w:r>
        <w:rPr>
          <w:rFonts w:ascii="宋体" w:hAnsi="宋体" w:hint="eastAsia"/>
          <w:sz w:val="24"/>
        </w:rPr>
        <w:t>办公地址：深圳市深南大道</w:t>
      </w:r>
      <w:r>
        <w:rPr>
          <w:rFonts w:ascii="宋体" w:hAnsi="宋体"/>
          <w:sz w:val="24"/>
        </w:rPr>
        <w:t>7088号招商银行大厦</w:t>
      </w:r>
    </w:p>
    <w:p w14:paraId="42756142" w14:textId="77777777" w:rsidR="008455AD" w:rsidRDefault="003C39E5">
      <w:pPr>
        <w:spacing w:line="360" w:lineRule="auto"/>
        <w:ind w:firstLineChars="200" w:firstLine="480"/>
        <w:rPr>
          <w:rFonts w:ascii="宋体" w:hAnsi="宋体"/>
          <w:sz w:val="24"/>
        </w:rPr>
      </w:pPr>
      <w:r>
        <w:rPr>
          <w:rFonts w:ascii="宋体" w:hAnsi="宋体" w:hint="eastAsia"/>
          <w:sz w:val="24"/>
        </w:rPr>
        <w:t>邮政编码：</w:t>
      </w:r>
      <w:r>
        <w:rPr>
          <w:rFonts w:ascii="宋体" w:hAnsi="宋体"/>
          <w:sz w:val="24"/>
        </w:rPr>
        <w:t>518040</w:t>
      </w:r>
    </w:p>
    <w:p w14:paraId="2C210562" w14:textId="77777777" w:rsidR="008455AD" w:rsidRDefault="003C39E5">
      <w:pPr>
        <w:spacing w:line="360" w:lineRule="auto"/>
        <w:ind w:firstLineChars="200" w:firstLine="480"/>
        <w:rPr>
          <w:rFonts w:ascii="宋体" w:hAnsi="宋体"/>
          <w:sz w:val="24"/>
        </w:rPr>
      </w:pPr>
      <w:r>
        <w:rPr>
          <w:rFonts w:ascii="宋体" w:hAnsi="宋体" w:hint="eastAsia"/>
          <w:sz w:val="24"/>
        </w:rPr>
        <w:t>法定代表人：</w:t>
      </w:r>
      <w:r>
        <w:rPr>
          <w:rFonts w:hint="eastAsia"/>
          <w:bCs/>
          <w:sz w:val="24"/>
        </w:rPr>
        <w:t>缪建民</w:t>
      </w:r>
    </w:p>
    <w:p w14:paraId="09D84ED5" w14:textId="2EEA5653" w:rsidR="008455AD" w:rsidRDefault="003C39E5">
      <w:pPr>
        <w:spacing w:line="360" w:lineRule="auto"/>
        <w:ind w:firstLineChars="200" w:firstLine="480"/>
        <w:rPr>
          <w:rFonts w:ascii="宋体" w:hAnsi="宋体"/>
          <w:sz w:val="24"/>
        </w:rPr>
      </w:pPr>
      <w:r>
        <w:rPr>
          <w:rFonts w:ascii="宋体" w:hAnsi="宋体" w:hint="eastAsia"/>
          <w:sz w:val="24"/>
        </w:rPr>
        <w:t>成立时间：</w:t>
      </w:r>
      <w:r>
        <w:rPr>
          <w:rFonts w:ascii="宋体" w:hAnsi="宋体"/>
          <w:sz w:val="24"/>
        </w:rPr>
        <w:t>1987年</w:t>
      </w:r>
      <w:r w:rsidR="00F02C6E">
        <w:rPr>
          <w:rFonts w:ascii="宋体" w:hAnsi="宋体"/>
          <w:sz w:val="24"/>
        </w:rPr>
        <w:t>3</w:t>
      </w:r>
      <w:r>
        <w:rPr>
          <w:rFonts w:ascii="宋体" w:hAnsi="宋体"/>
          <w:sz w:val="24"/>
        </w:rPr>
        <w:t>月</w:t>
      </w:r>
      <w:r w:rsidR="00F02C6E">
        <w:rPr>
          <w:rFonts w:ascii="宋体" w:hAnsi="宋体"/>
          <w:sz w:val="24"/>
        </w:rPr>
        <w:t>31</w:t>
      </w:r>
      <w:r>
        <w:rPr>
          <w:rFonts w:ascii="宋体" w:hAnsi="宋体"/>
          <w:sz w:val="24"/>
        </w:rPr>
        <w:t>日</w:t>
      </w:r>
    </w:p>
    <w:p w14:paraId="4A54E6C5" w14:textId="77777777" w:rsidR="008455AD" w:rsidRDefault="003C39E5">
      <w:pPr>
        <w:spacing w:line="360" w:lineRule="auto"/>
        <w:ind w:firstLineChars="200" w:firstLine="480"/>
        <w:rPr>
          <w:rFonts w:ascii="宋体" w:hAnsi="宋体"/>
          <w:bCs/>
          <w:sz w:val="24"/>
        </w:rPr>
      </w:pPr>
      <w:r>
        <w:rPr>
          <w:rFonts w:ascii="宋体" w:hAnsi="宋体" w:hint="eastAsia"/>
          <w:bCs/>
          <w:sz w:val="24"/>
        </w:rPr>
        <w:t>批准设立机关和批准设立文号：中国人民银行银复字（</w:t>
      </w:r>
      <w:r>
        <w:rPr>
          <w:rFonts w:ascii="宋体" w:hAnsi="宋体"/>
          <w:bCs/>
          <w:sz w:val="24"/>
        </w:rPr>
        <w:t>1986</w:t>
      </w:r>
      <w:r>
        <w:rPr>
          <w:rFonts w:ascii="宋体" w:hAnsi="宋体" w:hint="eastAsia"/>
          <w:bCs/>
          <w:sz w:val="24"/>
        </w:rPr>
        <w:t>）</w:t>
      </w:r>
      <w:r>
        <w:rPr>
          <w:rFonts w:ascii="宋体" w:hAnsi="宋体"/>
          <w:bCs/>
          <w:sz w:val="24"/>
        </w:rPr>
        <w:t>175</w:t>
      </w:r>
      <w:r>
        <w:rPr>
          <w:rFonts w:ascii="宋体" w:hAnsi="宋体" w:hint="eastAsia"/>
          <w:bCs/>
          <w:sz w:val="24"/>
        </w:rPr>
        <w:t>号文、银复（</w:t>
      </w:r>
      <w:r>
        <w:rPr>
          <w:rFonts w:ascii="宋体" w:hAnsi="宋体"/>
          <w:bCs/>
          <w:sz w:val="24"/>
        </w:rPr>
        <w:t>1987</w:t>
      </w:r>
      <w:r>
        <w:rPr>
          <w:rFonts w:ascii="宋体" w:hAnsi="宋体" w:hint="eastAsia"/>
          <w:bCs/>
          <w:sz w:val="24"/>
        </w:rPr>
        <w:t>）</w:t>
      </w:r>
      <w:r>
        <w:rPr>
          <w:rFonts w:ascii="宋体" w:hAnsi="宋体"/>
          <w:bCs/>
          <w:sz w:val="24"/>
        </w:rPr>
        <w:t>86</w:t>
      </w:r>
      <w:r>
        <w:rPr>
          <w:rFonts w:ascii="宋体" w:hAnsi="宋体" w:hint="eastAsia"/>
          <w:bCs/>
          <w:sz w:val="24"/>
        </w:rPr>
        <w:t>号文</w:t>
      </w:r>
    </w:p>
    <w:p w14:paraId="3625DF8B" w14:textId="77777777" w:rsidR="008455AD" w:rsidRDefault="003C39E5">
      <w:pPr>
        <w:spacing w:line="360" w:lineRule="auto"/>
        <w:ind w:firstLineChars="200" w:firstLine="480"/>
        <w:rPr>
          <w:rFonts w:ascii="宋体" w:hAnsi="宋体"/>
          <w:sz w:val="24"/>
        </w:rPr>
      </w:pPr>
      <w:r>
        <w:rPr>
          <w:rFonts w:ascii="宋体" w:hAnsi="宋体" w:hint="eastAsia"/>
          <w:sz w:val="24"/>
        </w:rPr>
        <w:t>基金托管业务批准文号：证</w:t>
      </w:r>
      <w:proofErr w:type="gramStart"/>
      <w:r>
        <w:rPr>
          <w:rFonts w:ascii="宋体" w:hAnsi="宋体" w:hint="eastAsia"/>
          <w:sz w:val="24"/>
        </w:rPr>
        <w:t>监基金字</w:t>
      </w:r>
      <w:proofErr w:type="gramEnd"/>
      <w:r>
        <w:rPr>
          <w:rFonts w:ascii="宋体" w:hAnsi="宋体"/>
          <w:sz w:val="24"/>
        </w:rPr>
        <w:t>[2002]83号</w:t>
      </w:r>
    </w:p>
    <w:p w14:paraId="65FDB860" w14:textId="77777777" w:rsidR="008455AD" w:rsidRDefault="003C39E5">
      <w:pPr>
        <w:spacing w:line="360" w:lineRule="auto"/>
        <w:ind w:firstLineChars="200" w:firstLine="480"/>
        <w:rPr>
          <w:rFonts w:ascii="宋体" w:hAnsi="宋体"/>
          <w:sz w:val="24"/>
        </w:rPr>
      </w:pPr>
      <w:r>
        <w:rPr>
          <w:rFonts w:ascii="宋体" w:hAnsi="宋体" w:hint="eastAsia"/>
          <w:sz w:val="24"/>
        </w:rPr>
        <w:t>组织形式：股份有限公司</w:t>
      </w:r>
    </w:p>
    <w:p w14:paraId="519735C2" w14:textId="77777777" w:rsidR="008455AD" w:rsidRDefault="003C39E5">
      <w:pPr>
        <w:spacing w:line="360" w:lineRule="auto"/>
        <w:ind w:firstLineChars="200" w:firstLine="480"/>
        <w:rPr>
          <w:rFonts w:ascii="宋体" w:hAnsi="宋体"/>
          <w:sz w:val="24"/>
        </w:rPr>
      </w:pPr>
      <w:r>
        <w:rPr>
          <w:rFonts w:ascii="宋体" w:hAnsi="宋体" w:hint="eastAsia"/>
          <w:sz w:val="24"/>
        </w:rPr>
        <w:t>注册资本：人民币</w:t>
      </w:r>
      <w:r>
        <w:rPr>
          <w:rFonts w:ascii="宋体" w:hAnsi="宋体"/>
          <w:sz w:val="24"/>
        </w:rPr>
        <w:t>252.20</w:t>
      </w:r>
      <w:r>
        <w:rPr>
          <w:rFonts w:ascii="宋体" w:hAnsi="宋体" w:hint="eastAsia"/>
          <w:sz w:val="24"/>
        </w:rPr>
        <w:t>亿元</w:t>
      </w:r>
    </w:p>
    <w:p w14:paraId="30F6291F" w14:textId="77777777" w:rsidR="008455AD" w:rsidRDefault="003C39E5">
      <w:pPr>
        <w:spacing w:line="360" w:lineRule="auto"/>
        <w:ind w:firstLineChars="200" w:firstLine="480"/>
        <w:rPr>
          <w:rFonts w:ascii="宋体" w:hAnsi="宋体"/>
          <w:sz w:val="24"/>
        </w:rPr>
      </w:pPr>
      <w:r>
        <w:rPr>
          <w:rFonts w:ascii="宋体" w:hAnsi="宋体" w:hint="eastAsia"/>
          <w:sz w:val="24"/>
        </w:rPr>
        <w:t>存续期间：持续经营</w:t>
      </w:r>
    </w:p>
    <w:p w14:paraId="6E945556"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9" w:name="_Toc348082030"/>
      <w:bookmarkStart w:id="10" w:name="_Toc488938611"/>
      <w:bookmarkStart w:id="11" w:name="_Toc384992692"/>
      <w:r>
        <w:rPr>
          <w:rFonts w:ascii="宋体" w:hAnsi="宋体" w:hint="eastAsia"/>
          <w:sz w:val="24"/>
        </w:rPr>
        <w:lastRenderedPageBreak/>
        <w:t>二、基金托管协议的依据、目的和原则</w:t>
      </w:r>
      <w:bookmarkEnd w:id="9"/>
      <w:bookmarkEnd w:id="10"/>
      <w:bookmarkEnd w:id="11"/>
    </w:p>
    <w:p w14:paraId="4B9AC498" w14:textId="77777777" w:rsidR="008455AD" w:rsidRDefault="003C39E5">
      <w:pPr>
        <w:spacing w:line="360" w:lineRule="auto"/>
        <w:ind w:firstLineChars="200" w:firstLine="480"/>
        <w:outlineLvl w:val="1"/>
        <w:rPr>
          <w:rFonts w:ascii="宋体" w:hAnsi="宋体"/>
          <w:sz w:val="24"/>
        </w:rPr>
      </w:pPr>
      <w:r>
        <w:rPr>
          <w:rFonts w:ascii="宋体" w:hAnsi="宋体" w:hint="eastAsia"/>
          <w:sz w:val="24"/>
        </w:rPr>
        <w:t>（一）订立托管协议的依据</w:t>
      </w:r>
    </w:p>
    <w:p w14:paraId="0B74DAE8" w14:textId="77777777" w:rsidR="008455AD" w:rsidRDefault="003C39E5">
      <w:pPr>
        <w:spacing w:line="360" w:lineRule="auto"/>
        <w:ind w:firstLineChars="200" w:firstLine="480"/>
        <w:rPr>
          <w:rFonts w:ascii="宋体" w:hAnsi="宋体"/>
          <w:sz w:val="24"/>
        </w:rPr>
      </w:pPr>
      <w:r>
        <w:rPr>
          <w:rFonts w:ascii="宋体" w:hAnsi="宋体" w:hint="eastAsia"/>
          <w:sz w:val="24"/>
        </w:rPr>
        <w:t>本协议依据《中华人民共和国证券投资基金法》</w:t>
      </w:r>
      <w:r>
        <w:rPr>
          <w:rFonts w:ascii="宋体" w:hAnsi="宋体"/>
          <w:sz w:val="24"/>
        </w:rPr>
        <w:t>(以下简称“《基金法》”)</w:t>
      </w:r>
      <w:r>
        <w:rPr>
          <w:rFonts w:ascii="宋体" w:hAnsi="宋体" w:hint="eastAsia"/>
          <w:sz w:val="24"/>
        </w:rPr>
        <w:t>、《公开募集证券投资基金运作管理办法》（以下简称“《运作办法》”）、《公开募集证券投资基金信息披露管理办法》（以下简称“《信息披露办法》”）、</w:t>
      </w:r>
      <w:r>
        <w:rPr>
          <w:rFonts w:ascii="宋体" w:hAnsi="宋体" w:hint="eastAsia"/>
          <w:bCs/>
          <w:sz w:val="24"/>
        </w:rPr>
        <w:t>《公开募集开放式证券投资基金流动性风险管理规定》</w:t>
      </w:r>
      <w:r>
        <w:rPr>
          <w:rFonts w:ascii="宋体" w:hAnsi="宋体" w:hint="eastAsia"/>
          <w:sz w:val="24"/>
        </w:rPr>
        <w:t>等有关法律法规、基金合同及其他有关规定制订。</w:t>
      </w:r>
    </w:p>
    <w:p w14:paraId="1CFEA809" w14:textId="77777777" w:rsidR="008455AD" w:rsidRDefault="003C39E5">
      <w:pPr>
        <w:spacing w:line="360" w:lineRule="auto"/>
        <w:ind w:firstLineChars="200" w:firstLine="480"/>
        <w:outlineLvl w:val="1"/>
        <w:rPr>
          <w:rFonts w:ascii="宋体" w:hAnsi="宋体"/>
          <w:sz w:val="24"/>
        </w:rPr>
      </w:pPr>
      <w:r>
        <w:rPr>
          <w:rFonts w:ascii="宋体" w:hAnsi="宋体" w:hint="eastAsia"/>
          <w:sz w:val="24"/>
        </w:rPr>
        <w:t>（二）订立托管协议的目的</w:t>
      </w:r>
    </w:p>
    <w:p w14:paraId="70812C1F" w14:textId="77777777" w:rsidR="008455AD" w:rsidRDefault="003C39E5">
      <w:pPr>
        <w:spacing w:line="360" w:lineRule="auto"/>
        <w:ind w:firstLineChars="200" w:firstLine="480"/>
        <w:rPr>
          <w:rFonts w:ascii="宋体" w:hAnsi="宋体"/>
          <w:sz w:val="24"/>
        </w:rPr>
      </w:pPr>
      <w:r>
        <w:rPr>
          <w:rFonts w:ascii="宋体" w:hAnsi="宋体" w:hint="eastAsia"/>
          <w:sz w:val="24"/>
        </w:rPr>
        <w:t>订立本协议的目的是明确基金管理人与基金托管人之间在基金财产的保管、投资运作、净值计算、收益分配、信息披露及相互监督等相关事宜中的权利义务及职责，确保基金财产的安全，保护基金份额持有人的合法权益。</w:t>
      </w:r>
    </w:p>
    <w:p w14:paraId="26868CB6" w14:textId="77777777" w:rsidR="008455AD" w:rsidRDefault="003C39E5">
      <w:pPr>
        <w:spacing w:line="360" w:lineRule="auto"/>
        <w:ind w:firstLineChars="200" w:firstLine="480"/>
        <w:outlineLvl w:val="1"/>
        <w:rPr>
          <w:rFonts w:ascii="宋体" w:hAnsi="宋体"/>
          <w:sz w:val="24"/>
        </w:rPr>
      </w:pPr>
      <w:r>
        <w:rPr>
          <w:rFonts w:ascii="宋体" w:hAnsi="宋体" w:hint="eastAsia"/>
          <w:sz w:val="24"/>
        </w:rPr>
        <w:t>（三）订立托管协议的原则</w:t>
      </w:r>
    </w:p>
    <w:p w14:paraId="12D0E7E1"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基金管理人和基金托管人本着平等自愿、诚实信用、充分保护基金份额持有人合法权益的原则，经协商一致，签订本协议。</w:t>
      </w:r>
    </w:p>
    <w:p w14:paraId="735C5A55"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2" w:name="_Toc384992693"/>
      <w:bookmarkStart w:id="13" w:name="_Toc488938612"/>
      <w:bookmarkStart w:id="14" w:name="_Toc348082031"/>
      <w:r>
        <w:rPr>
          <w:rFonts w:ascii="宋体" w:hAnsi="宋体" w:hint="eastAsia"/>
          <w:sz w:val="24"/>
        </w:rPr>
        <w:lastRenderedPageBreak/>
        <w:t>三、基金托管人对基金管理人的业务监督和核查</w:t>
      </w:r>
      <w:bookmarkEnd w:id="12"/>
      <w:bookmarkEnd w:id="13"/>
      <w:bookmarkEnd w:id="14"/>
    </w:p>
    <w:p w14:paraId="3902668A" w14:textId="77777777" w:rsidR="008455AD" w:rsidRDefault="003C39E5">
      <w:pPr>
        <w:spacing w:line="360" w:lineRule="auto"/>
        <w:ind w:firstLineChars="200" w:firstLine="480"/>
        <w:rPr>
          <w:rFonts w:ascii="宋体" w:hAnsi="宋体"/>
          <w:sz w:val="24"/>
        </w:rPr>
      </w:pPr>
      <w:bookmarkStart w:id="15" w:name="_Hlk68788374"/>
      <w:r>
        <w:rPr>
          <w:rFonts w:ascii="宋体" w:hAnsi="宋体" w:hint="eastAsia"/>
          <w:sz w:val="24"/>
        </w:rPr>
        <w:t>（一）基金托管人根据有关法律法规的规定以及《基金合同》的约定，对基金投资范围、投资比例、投资限制、关联方交易等进行监督。</w:t>
      </w:r>
      <w:bookmarkEnd w:id="15"/>
    </w:p>
    <w:p w14:paraId="2C24991F" w14:textId="77777777" w:rsidR="008455AD" w:rsidRDefault="003C39E5">
      <w:pPr>
        <w:spacing w:line="360" w:lineRule="auto"/>
        <w:ind w:firstLine="480"/>
        <w:rPr>
          <w:rFonts w:ascii="宋体" w:hAnsi="宋体" w:cs="Arial"/>
          <w:szCs w:val="21"/>
        </w:rPr>
      </w:pPr>
      <w:bookmarkStart w:id="16" w:name="_Hlk494120345"/>
      <w:bookmarkStart w:id="17" w:name="_Hlk126155543"/>
      <w:r>
        <w:rPr>
          <w:rFonts w:ascii="宋体" w:hAnsi="宋体"/>
          <w:sz w:val="24"/>
        </w:rPr>
        <w:t>1.</w:t>
      </w:r>
      <w:r>
        <w:rPr>
          <w:rFonts w:ascii="宋体" w:hAnsi="宋体" w:hint="eastAsia"/>
          <w:sz w:val="24"/>
        </w:rPr>
        <w:t>本基金的投资范围为：</w:t>
      </w:r>
    </w:p>
    <w:p w14:paraId="1312FDB3" w14:textId="77777777" w:rsidR="008455AD" w:rsidRDefault="003C39E5">
      <w:pPr>
        <w:spacing w:line="360" w:lineRule="auto"/>
        <w:ind w:firstLine="480"/>
        <w:rPr>
          <w:rFonts w:ascii="宋体" w:hAnsi="宋体"/>
          <w:sz w:val="24"/>
        </w:rPr>
      </w:pPr>
      <w:r>
        <w:rPr>
          <w:rFonts w:hint="eastAsia"/>
          <w:bCs/>
          <w:sz w:val="24"/>
        </w:rPr>
        <w:t>本基金的投资范围为具有良好流动性的金融工具，包括国内依法发行上市的股票（含主板、创业板、</w:t>
      </w:r>
      <w:proofErr w:type="gramStart"/>
      <w:r>
        <w:rPr>
          <w:rFonts w:hint="eastAsia"/>
          <w:bCs/>
          <w:sz w:val="24"/>
        </w:rPr>
        <w:t>科创板</w:t>
      </w:r>
      <w:proofErr w:type="gramEnd"/>
      <w:r>
        <w:rPr>
          <w:rFonts w:hint="eastAsia"/>
          <w:bCs/>
          <w:sz w:val="24"/>
        </w:rPr>
        <w:t>及其他经中国证监会核准或注册上市的股票、存托凭证）、港股通标的股票、债券（含国债、央行票据、金融债券、政府支持债券、政府支持机构债券、地方政府债券、企业债券、公司债券、可转换债券（</w:t>
      </w:r>
      <w:proofErr w:type="gramStart"/>
      <w:r>
        <w:rPr>
          <w:rFonts w:hint="eastAsia"/>
          <w:bCs/>
          <w:sz w:val="24"/>
        </w:rPr>
        <w:t>含可分离</w:t>
      </w:r>
      <w:proofErr w:type="gramEnd"/>
      <w:r>
        <w:rPr>
          <w:rFonts w:hint="eastAsia"/>
          <w:bCs/>
          <w:sz w:val="24"/>
        </w:rPr>
        <w:t>交易可转换债券</w:t>
      </w:r>
      <w:proofErr w:type="gramStart"/>
      <w:r>
        <w:rPr>
          <w:rFonts w:hint="eastAsia"/>
          <w:bCs/>
          <w:sz w:val="24"/>
        </w:rPr>
        <w:t>的纯债部分</w:t>
      </w:r>
      <w:proofErr w:type="gramEnd"/>
      <w:r>
        <w:rPr>
          <w:rFonts w:hint="eastAsia"/>
          <w:bCs/>
          <w:sz w:val="24"/>
        </w:rPr>
        <w:t>）、可交换公司债券、公开发行的次级债券、中期票据、短期融资</w:t>
      </w:r>
      <w:proofErr w:type="gramStart"/>
      <w:r>
        <w:rPr>
          <w:rFonts w:hint="eastAsia"/>
          <w:bCs/>
          <w:sz w:val="24"/>
        </w:rPr>
        <w:t>券</w:t>
      </w:r>
      <w:proofErr w:type="gramEnd"/>
      <w:r>
        <w:rPr>
          <w:rFonts w:hint="eastAsia"/>
          <w:bCs/>
          <w:sz w:val="24"/>
        </w:rPr>
        <w:t>、超短期融资</w:t>
      </w:r>
      <w:proofErr w:type="gramStart"/>
      <w:r>
        <w:rPr>
          <w:rFonts w:hint="eastAsia"/>
          <w:bCs/>
          <w:sz w:val="24"/>
        </w:rPr>
        <w:t>券</w:t>
      </w:r>
      <w:proofErr w:type="gramEnd"/>
      <w:r>
        <w:rPr>
          <w:rFonts w:hint="eastAsia"/>
          <w:bCs/>
          <w:sz w:val="24"/>
        </w:rPr>
        <w:t>等）、资产支持证券、货币市场工具、债券回购、同业存单、银行存款（</w:t>
      </w:r>
      <w:proofErr w:type="gramStart"/>
      <w:r>
        <w:rPr>
          <w:rFonts w:hint="eastAsia"/>
          <w:bCs/>
          <w:sz w:val="24"/>
        </w:rPr>
        <w:t>含协议</w:t>
      </w:r>
      <w:proofErr w:type="gramEnd"/>
      <w:r>
        <w:rPr>
          <w:rFonts w:hint="eastAsia"/>
          <w:bCs/>
          <w:sz w:val="24"/>
        </w:rPr>
        <w:t>存款、定期存款及其他银行存款）、股指期货以及法律法规或中国证监会允许基金投资的其他金融工具（但须符合中国证监会相关规定）。</w:t>
      </w:r>
    </w:p>
    <w:p w14:paraId="5A9B81C9" w14:textId="77777777" w:rsidR="008455AD" w:rsidRDefault="003C39E5">
      <w:pPr>
        <w:spacing w:line="360" w:lineRule="auto"/>
        <w:ind w:firstLine="480"/>
        <w:rPr>
          <w:bCs/>
          <w:sz w:val="24"/>
        </w:rPr>
      </w:pPr>
      <w:r>
        <w:rPr>
          <w:bCs/>
          <w:sz w:val="24"/>
        </w:rPr>
        <w:t>如法律法规或监管机构以后允许基金投资其他品种，基金管理人在履行适当程序后，可以将其纳入投资范围。</w:t>
      </w:r>
    </w:p>
    <w:p w14:paraId="1ACED9FB" w14:textId="77777777" w:rsidR="008455AD" w:rsidRDefault="003C39E5">
      <w:pPr>
        <w:spacing w:line="360" w:lineRule="auto"/>
        <w:ind w:firstLine="480"/>
        <w:rPr>
          <w:rFonts w:ascii="宋体" w:hAnsi="宋体" w:cs="Arial"/>
          <w:szCs w:val="21"/>
        </w:rPr>
      </w:pPr>
      <w:r>
        <w:rPr>
          <w:rFonts w:ascii="宋体" w:hAnsi="宋体"/>
          <w:sz w:val="24"/>
        </w:rPr>
        <w:t>2.本基金各类品种的投资比例、投资限制为：</w:t>
      </w:r>
    </w:p>
    <w:p w14:paraId="0C8D437C" w14:textId="77777777" w:rsidR="008455AD" w:rsidRDefault="003C39E5">
      <w:pPr>
        <w:spacing w:line="360" w:lineRule="auto"/>
        <w:ind w:firstLine="480"/>
        <w:rPr>
          <w:bCs/>
          <w:sz w:val="24"/>
        </w:rPr>
      </w:pPr>
      <w:r>
        <w:rPr>
          <w:bCs/>
          <w:sz w:val="24"/>
        </w:rPr>
        <w:t>基金的投资组合比例为：</w:t>
      </w:r>
      <w:r>
        <w:rPr>
          <w:rFonts w:hint="eastAsia"/>
          <w:bCs/>
          <w:sz w:val="24"/>
        </w:rPr>
        <w:t>股票投资（</w:t>
      </w:r>
      <w:proofErr w:type="gramStart"/>
      <w:r>
        <w:rPr>
          <w:rFonts w:hint="eastAsia"/>
          <w:bCs/>
          <w:sz w:val="24"/>
        </w:rPr>
        <w:t>含存托</w:t>
      </w:r>
      <w:proofErr w:type="gramEnd"/>
      <w:r>
        <w:rPr>
          <w:rFonts w:hint="eastAsia"/>
          <w:bCs/>
          <w:sz w:val="24"/>
        </w:rPr>
        <w:t>凭证）占基金资产的比例为</w:t>
      </w:r>
      <w:r>
        <w:rPr>
          <w:rFonts w:hint="eastAsia"/>
          <w:bCs/>
          <w:sz w:val="24"/>
        </w:rPr>
        <w:t>6</w:t>
      </w:r>
      <w:r>
        <w:rPr>
          <w:bCs/>
          <w:sz w:val="24"/>
        </w:rPr>
        <w:t>0</w:t>
      </w:r>
      <w:r>
        <w:rPr>
          <w:rFonts w:hint="eastAsia"/>
          <w:bCs/>
          <w:sz w:val="24"/>
        </w:rPr>
        <w:t>%-</w:t>
      </w:r>
      <w:r>
        <w:rPr>
          <w:bCs/>
          <w:sz w:val="24"/>
        </w:rPr>
        <w:t>9</w:t>
      </w:r>
      <w:r>
        <w:rPr>
          <w:rFonts w:hint="eastAsia"/>
          <w:bCs/>
          <w:sz w:val="24"/>
        </w:rPr>
        <w:t>5%</w:t>
      </w:r>
      <w:r>
        <w:rPr>
          <w:rFonts w:hint="eastAsia"/>
          <w:bCs/>
          <w:sz w:val="24"/>
        </w:rPr>
        <w:t>，其中投资于港股通标的股票的比例占股票资产的</w:t>
      </w:r>
      <w:r>
        <w:rPr>
          <w:rFonts w:hint="eastAsia"/>
          <w:bCs/>
          <w:sz w:val="24"/>
        </w:rPr>
        <w:t>0%-50%</w:t>
      </w:r>
      <w:r>
        <w:rPr>
          <w:rFonts w:hint="eastAsia"/>
          <w:bCs/>
          <w:sz w:val="24"/>
        </w:rPr>
        <w:t>；投资于本基金界定的红利主题相关股票（</w:t>
      </w:r>
      <w:proofErr w:type="gramStart"/>
      <w:r>
        <w:rPr>
          <w:rFonts w:hint="eastAsia"/>
          <w:bCs/>
          <w:sz w:val="24"/>
        </w:rPr>
        <w:t>含存托</w:t>
      </w:r>
      <w:proofErr w:type="gramEnd"/>
      <w:r>
        <w:rPr>
          <w:rFonts w:hint="eastAsia"/>
          <w:bCs/>
          <w:sz w:val="24"/>
        </w:rPr>
        <w:t>凭证）占非现金基金资产的比例不低于</w:t>
      </w:r>
      <w:r>
        <w:rPr>
          <w:rFonts w:hint="eastAsia"/>
          <w:bCs/>
          <w:sz w:val="24"/>
        </w:rPr>
        <w:t>80%</w:t>
      </w:r>
      <w:r>
        <w:rPr>
          <w:rFonts w:hint="eastAsia"/>
          <w:bCs/>
          <w:sz w:val="24"/>
        </w:rPr>
        <w:t>；每个交易日日终在扣除股指期货合约需缴纳的交易保证金后，本基金持有的现金或者到期日在一年以内的政府债券的比例合计不低于基金资产净值的</w:t>
      </w:r>
      <w:r>
        <w:rPr>
          <w:rFonts w:hint="eastAsia"/>
          <w:bCs/>
          <w:sz w:val="24"/>
        </w:rPr>
        <w:t>5%</w:t>
      </w:r>
      <w:r>
        <w:rPr>
          <w:rFonts w:hint="eastAsia"/>
          <w:bCs/>
          <w:sz w:val="24"/>
        </w:rPr>
        <w:t>，其中现金不包括结算备付金、存出保证金、应收申购款等。</w:t>
      </w:r>
    </w:p>
    <w:p w14:paraId="2262A299" w14:textId="77777777" w:rsidR="008455AD" w:rsidRDefault="003C39E5">
      <w:pPr>
        <w:spacing w:line="360" w:lineRule="auto"/>
        <w:ind w:firstLine="480"/>
        <w:rPr>
          <w:bCs/>
          <w:sz w:val="24"/>
        </w:rPr>
      </w:pPr>
      <w:r>
        <w:rPr>
          <w:rFonts w:hint="eastAsia"/>
          <w:bCs/>
          <w:sz w:val="24"/>
        </w:rPr>
        <w:t>如果法律法规或中国证监会变更投资品种的投资比例限制，基金管理人在履行适当程序后，可以调整上述投资品种的投资比例。</w:t>
      </w:r>
    </w:p>
    <w:p w14:paraId="3D04840D" w14:textId="77777777" w:rsidR="008455AD" w:rsidRDefault="003C39E5">
      <w:pPr>
        <w:spacing w:line="360" w:lineRule="auto"/>
        <w:ind w:firstLineChars="200" w:firstLine="480"/>
        <w:rPr>
          <w:bCs/>
          <w:sz w:val="24"/>
        </w:rPr>
      </w:pPr>
      <w:r>
        <w:rPr>
          <w:bCs/>
          <w:sz w:val="24"/>
        </w:rPr>
        <w:t>基金的投资组合应遵循以下限制：</w:t>
      </w:r>
    </w:p>
    <w:p w14:paraId="714AB099" w14:textId="77777777" w:rsidR="008455AD" w:rsidRDefault="003C39E5">
      <w:pPr>
        <w:spacing w:line="360" w:lineRule="auto"/>
        <w:ind w:firstLineChars="200" w:firstLine="480"/>
        <w:rPr>
          <w:bCs/>
          <w:sz w:val="24"/>
        </w:rPr>
      </w:pPr>
      <w:r>
        <w:rPr>
          <w:rFonts w:hint="eastAsia"/>
          <w:bCs/>
          <w:sz w:val="24"/>
        </w:rPr>
        <w:t>（</w:t>
      </w:r>
      <w:r>
        <w:rPr>
          <w:rFonts w:hint="eastAsia"/>
          <w:bCs/>
          <w:sz w:val="24"/>
        </w:rPr>
        <w:t>1</w:t>
      </w:r>
      <w:r>
        <w:rPr>
          <w:rFonts w:hint="eastAsia"/>
          <w:bCs/>
          <w:sz w:val="24"/>
        </w:rPr>
        <w:t>）股票投资（</w:t>
      </w:r>
      <w:proofErr w:type="gramStart"/>
      <w:r>
        <w:rPr>
          <w:rFonts w:hint="eastAsia"/>
          <w:bCs/>
          <w:sz w:val="24"/>
        </w:rPr>
        <w:t>含存托</w:t>
      </w:r>
      <w:proofErr w:type="gramEnd"/>
      <w:r>
        <w:rPr>
          <w:rFonts w:hint="eastAsia"/>
          <w:bCs/>
          <w:sz w:val="24"/>
        </w:rPr>
        <w:t>凭证）占基金资产的比例为</w:t>
      </w:r>
      <w:r>
        <w:rPr>
          <w:rFonts w:hint="eastAsia"/>
          <w:bCs/>
          <w:sz w:val="24"/>
        </w:rPr>
        <w:t>60%-95%</w:t>
      </w:r>
      <w:r>
        <w:rPr>
          <w:rFonts w:hint="eastAsia"/>
          <w:bCs/>
          <w:sz w:val="24"/>
        </w:rPr>
        <w:t>，其中投资于港股通标的股票的比例占股票资产的</w:t>
      </w:r>
      <w:r>
        <w:rPr>
          <w:rFonts w:hint="eastAsia"/>
          <w:bCs/>
          <w:sz w:val="24"/>
        </w:rPr>
        <w:t>0%-50%</w:t>
      </w:r>
      <w:r>
        <w:rPr>
          <w:rFonts w:hint="eastAsia"/>
          <w:bCs/>
          <w:sz w:val="24"/>
        </w:rPr>
        <w:t>；投资于本基金界定的红利主题相关股票（</w:t>
      </w:r>
      <w:proofErr w:type="gramStart"/>
      <w:r>
        <w:rPr>
          <w:rFonts w:hint="eastAsia"/>
          <w:bCs/>
          <w:sz w:val="24"/>
        </w:rPr>
        <w:t>含存托</w:t>
      </w:r>
      <w:proofErr w:type="gramEnd"/>
      <w:r>
        <w:rPr>
          <w:rFonts w:hint="eastAsia"/>
          <w:bCs/>
          <w:sz w:val="24"/>
        </w:rPr>
        <w:t>凭证）占非现金基金资产的比例不低于</w:t>
      </w:r>
      <w:r>
        <w:rPr>
          <w:rFonts w:hint="eastAsia"/>
          <w:bCs/>
          <w:sz w:val="24"/>
        </w:rPr>
        <w:t>80%</w:t>
      </w:r>
      <w:r>
        <w:rPr>
          <w:rFonts w:hint="eastAsia"/>
          <w:bCs/>
          <w:sz w:val="24"/>
        </w:rPr>
        <w:t>；</w:t>
      </w:r>
    </w:p>
    <w:p w14:paraId="5965E188" w14:textId="77777777" w:rsidR="008455AD" w:rsidRDefault="003C39E5">
      <w:pPr>
        <w:spacing w:line="360" w:lineRule="auto"/>
        <w:ind w:firstLineChars="200" w:firstLine="480"/>
        <w:rPr>
          <w:bCs/>
          <w:sz w:val="24"/>
        </w:rPr>
      </w:pPr>
      <w:r>
        <w:rPr>
          <w:rFonts w:hint="eastAsia"/>
          <w:bCs/>
          <w:sz w:val="24"/>
        </w:rPr>
        <w:t>（</w:t>
      </w:r>
      <w:r>
        <w:rPr>
          <w:rFonts w:hint="eastAsia"/>
          <w:bCs/>
          <w:sz w:val="24"/>
        </w:rPr>
        <w:t>2</w:t>
      </w:r>
      <w:r>
        <w:rPr>
          <w:rFonts w:hint="eastAsia"/>
          <w:bCs/>
          <w:sz w:val="24"/>
        </w:rPr>
        <w:t>）每个交易日日终在扣除股指期货合约需缴纳的交易保证金后，本基金持有的现金或者到期日在一年以内的政府债券的比例合计不低于基金资产净值的</w:t>
      </w:r>
      <w:r>
        <w:rPr>
          <w:rFonts w:hint="eastAsia"/>
          <w:bCs/>
          <w:sz w:val="24"/>
        </w:rPr>
        <w:lastRenderedPageBreak/>
        <w:t>5%</w:t>
      </w:r>
      <w:r>
        <w:rPr>
          <w:rFonts w:hint="eastAsia"/>
          <w:bCs/>
          <w:sz w:val="24"/>
        </w:rPr>
        <w:t>，其中现金不包括结算备付金、存出保证金、应收申购款等；</w:t>
      </w:r>
    </w:p>
    <w:p w14:paraId="3489F34D" w14:textId="77777777" w:rsidR="008455AD" w:rsidRDefault="003C39E5">
      <w:pPr>
        <w:spacing w:line="360" w:lineRule="auto"/>
        <w:ind w:firstLineChars="200" w:firstLine="480"/>
        <w:rPr>
          <w:bCs/>
          <w:sz w:val="24"/>
        </w:rPr>
      </w:pPr>
      <w:r>
        <w:rPr>
          <w:rFonts w:hint="eastAsia"/>
          <w:bCs/>
          <w:sz w:val="24"/>
        </w:rPr>
        <w:t>（</w:t>
      </w:r>
      <w:r>
        <w:rPr>
          <w:rFonts w:hint="eastAsia"/>
          <w:bCs/>
          <w:sz w:val="24"/>
        </w:rPr>
        <w:t>3</w:t>
      </w:r>
      <w:r>
        <w:rPr>
          <w:rFonts w:hint="eastAsia"/>
          <w:bCs/>
          <w:sz w:val="24"/>
        </w:rPr>
        <w:t>）本基金持有一家公司发行的证券（同一家公司在内地和香港同时上市的</w:t>
      </w:r>
      <w:r>
        <w:rPr>
          <w:rFonts w:hint="eastAsia"/>
          <w:bCs/>
          <w:sz w:val="24"/>
        </w:rPr>
        <w:t>A+H</w:t>
      </w:r>
      <w:r>
        <w:rPr>
          <w:rFonts w:hint="eastAsia"/>
          <w:bCs/>
          <w:sz w:val="24"/>
        </w:rPr>
        <w:t>股合计计算），其市值不超过基金资产净值的</w:t>
      </w:r>
      <w:r>
        <w:rPr>
          <w:rFonts w:hint="eastAsia"/>
          <w:bCs/>
          <w:sz w:val="24"/>
        </w:rPr>
        <w:t>10</w:t>
      </w:r>
      <w:r>
        <w:rPr>
          <w:rFonts w:hint="eastAsia"/>
          <w:bCs/>
          <w:sz w:val="24"/>
        </w:rPr>
        <w:t>％；</w:t>
      </w:r>
    </w:p>
    <w:p w14:paraId="2B47A318" w14:textId="77777777" w:rsidR="008455AD" w:rsidRDefault="003C39E5">
      <w:pPr>
        <w:spacing w:line="360" w:lineRule="auto"/>
        <w:ind w:firstLineChars="200" w:firstLine="480"/>
        <w:rPr>
          <w:bCs/>
          <w:sz w:val="24"/>
        </w:rPr>
      </w:pPr>
      <w:r>
        <w:rPr>
          <w:rFonts w:hint="eastAsia"/>
          <w:bCs/>
          <w:sz w:val="24"/>
        </w:rPr>
        <w:t>（</w:t>
      </w:r>
      <w:r>
        <w:rPr>
          <w:rFonts w:hint="eastAsia"/>
          <w:bCs/>
          <w:sz w:val="24"/>
        </w:rPr>
        <w:t>4</w:t>
      </w:r>
      <w:r>
        <w:rPr>
          <w:rFonts w:hint="eastAsia"/>
          <w:bCs/>
          <w:sz w:val="24"/>
        </w:rPr>
        <w:t>）本基金管理人管理的全部基金持有一家公司发行的证券（同一家公司在内地和香港同时上市的</w:t>
      </w:r>
      <w:r>
        <w:rPr>
          <w:rFonts w:hint="eastAsia"/>
          <w:bCs/>
          <w:sz w:val="24"/>
        </w:rPr>
        <w:t>A+H</w:t>
      </w:r>
      <w:r>
        <w:rPr>
          <w:rFonts w:hint="eastAsia"/>
          <w:bCs/>
          <w:sz w:val="24"/>
        </w:rPr>
        <w:t>股合计计算），不超过该证券的</w:t>
      </w:r>
      <w:r>
        <w:rPr>
          <w:rFonts w:hint="eastAsia"/>
          <w:bCs/>
          <w:sz w:val="24"/>
        </w:rPr>
        <w:t>10</w:t>
      </w:r>
      <w:r>
        <w:rPr>
          <w:rFonts w:hint="eastAsia"/>
          <w:bCs/>
          <w:sz w:val="24"/>
        </w:rPr>
        <w:t>％，完全按照有关指数的构成比例进行证券投资的基金品种可以不受此条款规定的比例限制；</w:t>
      </w:r>
    </w:p>
    <w:p w14:paraId="7648AC8D" w14:textId="77777777" w:rsidR="008455AD" w:rsidRDefault="003C39E5">
      <w:pPr>
        <w:spacing w:line="360" w:lineRule="auto"/>
        <w:ind w:firstLineChars="200" w:firstLine="480"/>
        <w:rPr>
          <w:bCs/>
          <w:sz w:val="24"/>
        </w:rPr>
      </w:pPr>
      <w:r>
        <w:rPr>
          <w:rFonts w:hint="eastAsia"/>
          <w:bCs/>
          <w:sz w:val="24"/>
        </w:rPr>
        <w:t>（</w:t>
      </w:r>
      <w:r>
        <w:rPr>
          <w:rFonts w:hint="eastAsia"/>
          <w:bCs/>
          <w:sz w:val="24"/>
        </w:rPr>
        <w:t>5</w:t>
      </w:r>
      <w:r>
        <w:rPr>
          <w:rFonts w:hint="eastAsia"/>
          <w:bCs/>
          <w:sz w:val="24"/>
        </w:rPr>
        <w:t>）本基金投资于同一原始权益人的各类资产支持证券的比例，不得超过基金资产净值的</w:t>
      </w:r>
      <w:r>
        <w:rPr>
          <w:rFonts w:hint="eastAsia"/>
          <w:bCs/>
          <w:sz w:val="24"/>
        </w:rPr>
        <w:t>10</w:t>
      </w:r>
      <w:r>
        <w:rPr>
          <w:rFonts w:hint="eastAsia"/>
          <w:bCs/>
          <w:sz w:val="24"/>
        </w:rPr>
        <w:t>％；</w:t>
      </w:r>
    </w:p>
    <w:p w14:paraId="5D109F72" w14:textId="77777777" w:rsidR="008455AD" w:rsidRDefault="003C39E5">
      <w:pPr>
        <w:spacing w:line="360" w:lineRule="auto"/>
        <w:ind w:firstLineChars="200" w:firstLine="480"/>
        <w:rPr>
          <w:bCs/>
          <w:sz w:val="24"/>
        </w:rPr>
      </w:pPr>
      <w:r>
        <w:rPr>
          <w:rFonts w:hint="eastAsia"/>
          <w:bCs/>
          <w:sz w:val="24"/>
        </w:rPr>
        <w:t>（</w:t>
      </w:r>
      <w:r>
        <w:rPr>
          <w:rFonts w:hint="eastAsia"/>
          <w:bCs/>
          <w:sz w:val="24"/>
        </w:rPr>
        <w:t>6</w:t>
      </w:r>
      <w:r>
        <w:rPr>
          <w:rFonts w:hint="eastAsia"/>
          <w:bCs/>
          <w:sz w:val="24"/>
        </w:rPr>
        <w:t>）本基金持有的全部资产支持证券，其市值不得超过基金资产净值的</w:t>
      </w:r>
      <w:r>
        <w:rPr>
          <w:rFonts w:hint="eastAsia"/>
          <w:bCs/>
          <w:sz w:val="24"/>
        </w:rPr>
        <w:t>20</w:t>
      </w:r>
      <w:r>
        <w:rPr>
          <w:rFonts w:hint="eastAsia"/>
          <w:bCs/>
          <w:sz w:val="24"/>
        </w:rPr>
        <w:t>％；</w:t>
      </w:r>
    </w:p>
    <w:p w14:paraId="61C1CCED" w14:textId="77777777" w:rsidR="008455AD" w:rsidRDefault="003C39E5">
      <w:pPr>
        <w:spacing w:line="360" w:lineRule="auto"/>
        <w:ind w:firstLineChars="200" w:firstLine="480"/>
        <w:rPr>
          <w:bCs/>
          <w:sz w:val="24"/>
        </w:rPr>
      </w:pPr>
      <w:r>
        <w:rPr>
          <w:rFonts w:hint="eastAsia"/>
          <w:bCs/>
          <w:sz w:val="24"/>
        </w:rPr>
        <w:t>（</w:t>
      </w:r>
      <w:r>
        <w:rPr>
          <w:rFonts w:hint="eastAsia"/>
          <w:bCs/>
          <w:sz w:val="24"/>
        </w:rPr>
        <w:t>7</w:t>
      </w:r>
      <w:r>
        <w:rPr>
          <w:rFonts w:hint="eastAsia"/>
          <w:bCs/>
          <w:sz w:val="24"/>
        </w:rPr>
        <w:t>）本基金持有的同一（指同一信用级别）资产支持证券的比例，不得超过该资产支持证券规模的</w:t>
      </w:r>
      <w:r>
        <w:rPr>
          <w:rFonts w:hint="eastAsia"/>
          <w:bCs/>
          <w:sz w:val="24"/>
        </w:rPr>
        <w:t>10</w:t>
      </w:r>
      <w:r>
        <w:rPr>
          <w:rFonts w:hint="eastAsia"/>
          <w:bCs/>
          <w:sz w:val="24"/>
        </w:rPr>
        <w:t>％；</w:t>
      </w:r>
    </w:p>
    <w:p w14:paraId="62DF8B3E" w14:textId="77777777" w:rsidR="008455AD" w:rsidRDefault="003C39E5">
      <w:pPr>
        <w:spacing w:line="360" w:lineRule="auto"/>
        <w:ind w:firstLineChars="200" w:firstLine="480"/>
        <w:rPr>
          <w:bCs/>
          <w:sz w:val="24"/>
        </w:rPr>
      </w:pPr>
      <w:r>
        <w:rPr>
          <w:rFonts w:hint="eastAsia"/>
          <w:bCs/>
          <w:sz w:val="24"/>
        </w:rPr>
        <w:t>（</w:t>
      </w:r>
      <w:r>
        <w:rPr>
          <w:rFonts w:hint="eastAsia"/>
          <w:bCs/>
          <w:sz w:val="24"/>
        </w:rPr>
        <w:t>8</w:t>
      </w:r>
      <w:r>
        <w:rPr>
          <w:rFonts w:hint="eastAsia"/>
          <w:bCs/>
          <w:sz w:val="24"/>
        </w:rPr>
        <w:t>）本基金管理人管理的全部基金投资于同一原始权益人的各类资产支持证券，不得超过其各类资产支持证券合计规模的</w:t>
      </w:r>
      <w:r>
        <w:rPr>
          <w:rFonts w:hint="eastAsia"/>
          <w:bCs/>
          <w:sz w:val="24"/>
        </w:rPr>
        <w:t>10</w:t>
      </w:r>
      <w:r>
        <w:rPr>
          <w:rFonts w:hint="eastAsia"/>
          <w:bCs/>
          <w:sz w:val="24"/>
        </w:rPr>
        <w:t>％；</w:t>
      </w:r>
    </w:p>
    <w:p w14:paraId="34EDBFFC" w14:textId="77777777" w:rsidR="008455AD" w:rsidRDefault="003C39E5">
      <w:pPr>
        <w:spacing w:line="360" w:lineRule="auto"/>
        <w:ind w:firstLineChars="200" w:firstLine="480"/>
        <w:rPr>
          <w:bCs/>
          <w:sz w:val="24"/>
        </w:rPr>
      </w:pPr>
      <w:r>
        <w:rPr>
          <w:rFonts w:hint="eastAsia"/>
          <w:bCs/>
          <w:sz w:val="24"/>
        </w:rPr>
        <w:t>（</w:t>
      </w:r>
      <w:r>
        <w:rPr>
          <w:rFonts w:hint="eastAsia"/>
          <w:bCs/>
          <w:sz w:val="24"/>
        </w:rPr>
        <w:t>9</w:t>
      </w:r>
      <w:r>
        <w:rPr>
          <w:rFonts w:hint="eastAsia"/>
          <w:bCs/>
          <w:sz w:val="24"/>
        </w:rPr>
        <w:t>）本基金应投资于信用级别评级为</w:t>
      </w:r>
      <w:r>
        <w:rPr>
          <w:rFonts w:hint="eastAsia"/>
          <w:bCs/>
          <w:sz w:val="24"/>
        </w:rPr>
        <w:t>BBB</w:t>
      </w:r>
      <w:r>
        <w:rPr>
          <w:rFonts w:hint="eastAsia"/>
          <w:bCs/>
          <w:sz w:val="24"/>
        </w:rPr>
        <w:t>以上（含</w:t>
      </w:r>
      <w:r>
        <w:rPr>
          <w:rFonts w:hint="eastAsia"/>
          <w:bCs/>
          <w:sz w:val="24"/>
        </w:rPr>
        <w:t>BBB</w:t>
      </w:r>
      <w:r>
        <w:rPr>
          <w:rFonts w:hint="eastAsia"/>
          <w:bCs/>
          <w:sz w:val="24"/>
        </w:rPr>
        <w:t>）的资产支持证券。基金持有资产支持证券期间，如果其信用等级下降、不再符合投资标准，应在评级报告发布之日起</w:t>
      </w:r>
      <w:r>
        <w:rPr>
          <w:rFonts w:hint="eastAsia"/>
          <w:bCs/>
          <w:sz w:val="24"/>
        </w:rPr>
        <w:t>3</w:t>
      </w:r>
      <w:r>
        <w:rPr>
          <w:rFonts w:hint="eastAsia"/>
          <w:bCs/>
          <w:sz w:val="24"/>
        </w:rPr>
        <w:t>个月内予以全部卖出；</w:t>
      </w:r>
    </w:p>
    <w:p w14:paraId="1FEB070F" w14:textId="77777777" w:rsidR="008455AD" w:rsidRDefault="003C39E5">
      <w:pPr>
        <w:spacing w:line="360" w:lineRule="auto"/>
        <w:ind w:firstLineChars="200" w:firstLine="480"/>
        <w:rPr>
          <w:bCs/>
          <w:sz w:val="24"/>
        </w:rPr>
      </w:pPr>
      <w:r>
        <w:rPr>
          <w:rFonts w:hint="eastAsia"/>
          <w:bCs/>
          <w:sz w:val="24"/>
        </w:rPr>
        <w:t>（</w:t>
      </w:r>
      <w:r>
        <w:rPr>
          <w:rFonts w:hint="eastAsia"/>
          <w:bCs/>
          <w:sz w:val="24"/>
        </w:rPr>
        <w:t>10</w:t>
      </w:r>
      <w:r>
        <w:rPr>
          <w:rFonts w:hint="eastAsia"/>
          <w:bCs/>
          <w:sz w:val="24"/>
        </w:rPr>
        <w:t>）基金财产参与股票发行申购，本基金所申报的金额不超过本基金的总资产，本基金所申报的股票数量不超过拟发行股票公司本次发行股票的总量；</w:t>
      </w:r>
    </w:p>
    <w:p w14:paraId="167A7C21" w14:textId="77777777" w:rsidR="008455AD" w:rsidRDefault="003C39E5">
      <w:pPr>
        <w:spacing w:line="360" w:lineRule="auto"/>
        <w:ind w:firstLineChars="200" w:firstLine="480"/>
        <w:rPr>
          <w:bCs/>
          <w:sz w:val="24"/>
        </w:rPr>
      </w:pPr>
      <w:r>
        <w:rPr>
          <w:rFonts w:hint="eastAsia"/>
          <w:bCs/>
          <w:sz w:val="24"/>
        </w:rPr>
        <w:t>（</w:t>
      </w:r>
      <w:r>
        <w:rPr>
          <w:bCs/>
          <w:sz w:val="24"/>
        </w:rPr>
        <w:t>11</w:t>
      </w:r>
      <w:r>
        <w:rPr>
          <w:rFonts w:hint="eastAsia"/>
          <w:bCs/>
          <w:sz w:val="24"/>
        </w:rPr>
        <w:t>）本基金管理人管理的全部开放式基金（包括开放式基金以及处于开放期的定期开放基金）持有一家上市公司发行的可流通股票，不得超过该上市公司可流通股票的</w:t>
      </w:r>
      <w:r>
        <w:rPr>
          <w:rFonts w:hint="eastAsia"/>
          <w:bCs/>
          <w:sz w:val="24"/>
        </w:rPr>
        <w:t>15%</w:t>
      </w:r>
      <w:r>
        <w:rPr>
          <w:rFonts w:hint="eastAsia"/>
          <w:bCs/>
          <w:sz w:val="24"/>
        </w:rPr>
        <w:t>；本基金管理人管理的全部投资组合持有一家上市公司发行的可流通股票，不得超过该上市公司可流通股票的</w:t>
      </w:r>
      <w:r>
        <w:rPr>
          <w:rFonts w:hint="eastAsia"/>
          <w:bCs/>
          <w:sz w:val="24"/>
        </w:rPr>
        <w:t>30%</w:t>
      </w:r>
      <w:r>
        <w:rPr>
          <w:rFonts w:hint="eastAsia"/>
          <w:bCs/>
          <w:sz w:val="24"/>
        </w:rPr>
        <w:t>；完全按照有关指数的构成比例进行证券投资的开放式基金以及中国证监会认定的特殊投资组合可不受前述比例限制；</w:t>
      </w:r>
    </w:p>
    <w:p w14:paraId="73F8C1DF"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2</w:t>
      </w:r>
      <w:r>
        <w:rPr>
          <w:rFonts w:hint="eastAsia"/>
          <w:bCs/>
          <w:sz w:val="24"/>
        </w:rPr>
        <w:t>）本基金主动投资于流动性受限资产的市值合计不得超过基金资产净值的</w:t>
      </w:r>
      <w:r>
        <w:rPr>
          <w:rFonts w:hint="eastAsia"/>
          <w:bCs/>
          <w:sz w:val="24"/>
        </w:rPr>
        <w:t>15%</w:t>
      </w:r>
      <w:r>
        <w:rPr>
          <w:rFonts w:hint="eastAsia"/>
          <w:bCs/>
          <w:sz w:val="24"/>
        </w:rPr>
        <w:t>；因证券市场波动、上市公司股票停牌、基金规模变动等基金管理人之外的因素致使基金不符合该比例限制的，基金管理人不得主动新增流动性受限资产的投资；</w:t>
      </w:r>
    </w:p>
    <w:p w14:paraId="29327795"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3</w:t>
      </w:r>
      <w:r>
        <w:rPr>
          <w:rFonts w:hint="eastAsia"/>
          <w:bCs/>
          <w:sz w:val="24"/>
        </w:rPr>
        <w:t>）本基金与私募类</w:t>
      </w:r>
      <w:proofErr w:type="gramStart"/>
      <w:r>
        <w:rPr>
          <w:rFonts w:hint="eastAsia"/>
          <w:bCs/>
          <w:sz w:val="24"/>
        </w:rPr>
        <w:t>证券资管产品</w:t>
      </w:r>
      <w:proofErr w:type="gramEnd"/>
      <w:r>
        <w:rPr>
          <w:rFonts w:hint="eastAsia"/>
          <w:bCs/>
          <w:sz w:val="24"/>
        </w:rPr>
        <w:t>及中国证监会认定的其他主体为交易对手开展逆回购交易的，可接受质押品的资质要求应当与基金合同约定的投资范围</w:t>
      </w:r>
      <w:r>
        <w:rPr>
          <w:rFonts w:hint="eastAsia"/>
          <w:bCs/>
          <w:sz w:val="24"/>
        </w:rPr>
        <w:lastRenderedPageBreak/>
        <w:t>保持一致；</w:t>
      </w:r>
    </w:p>
    <w:p w14:paraId="10225471"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4</w:t>
      </w:r>
      <w:r>
        <w:rPr>
          <w:rFonts w:hint="eastAsia"/>
          <w:bCs/>
          <w:sz w:val="24"/>
        </w:rPr>
        <w:t>）若本基金参与股指期货交易，则：</w:t>
      </w:r>
    </w:p>
    <w:p w14:paraId="100E2734" w14:textId="77777777" w:rsidR="008455AD" w:rsidRDefault="003C39E5">
      <w:pPr>
        <w:spacing w:line="360" w:lineRule="auto"/>
        <w:ind w:firstLineChars="200" w:firstLine="480"/>
        <w:rPr>
          <w:bCs/>
          <w:sz w:val="24"/>
        </w:rPr>
      </w:pPr>
      <w:r>
        <w:rPr>
          <w:rFonts w:hint="eastAsia"/>
          <w:bCs/>
          <w:sz w:val="24"/>
        </w:rPr>
        <w:t>1</w:t>
      </w:r>
      <w:r>
        <w:rPr>
          <w:rFonts w:hint="eastAsia"/>
          <w:bCs/>
          <w:sz w:val="24"/>
        </w:rPr>
        <w:t>）本基金在任何交易日日终，持有的买入股指期货合约价值，不得超过基金资产净值的</w:t>
      </w:r>
      <w:r>
        <w:rPr>
          <w:rFonts w:hint="eastAsia"/>
          <w:bCs/>
          <w:sz w:val="24"/>
        </w:rPr>
        <w:t>10%</w:t>
      </w:r>
      <w:r>
        <w:rPr>
          <w:rFonts w:hint="eastAsia"/>
          <w:bCs/>
          <w:sz w:val="24"/>
        </w:rPr>
        <w:t>；</w:t>
      </w:r>
    </w:p>
    <w:p w14:paraId="0A02B98E" w14:textId="77777777" w:rsidR="008455AD" w:rsidRDefault="003C39E5">
      <w:pPr>
        <w:spacing w:line="360" w:lineRule="auto"/>
        <w:ind w:firstLineChars="200" w:firstLine="480"/>
        <w:rPr>
          <w:bCs/>
          <w:sz w:val="24"/>
        </w:rPr>
      </w:pPr>
      <w:r>
        <w:rPr>
          <w:rFonts w:hint="eastAsia"/>
          <w:bCs/>
          <w:sz w:val="24"/>
        </w:rPr>
        <w:t>2</w:t>
      </w:r>
      <w:r>
        <w:rPr>
          <w:rFonts w:hint="eastAsia"/>
          <w:bCs/>
          <w:sz w:val="24"/>
        </w:rPr>
        <w:t>）本基金在任何交易日日终，持有的买入股指期货合约价值与有价证券市值之和，不得超过基金资产净值的</w:t>
      </w:r>
      <w:r>
        <w:rPr>
          <w:rFonts w:hint="eastAsia"/>
          <w:bCs/>
          <w:sz w:val="24"/>
        </w:rPr>
        <w:t>95%</w:t>
      </w:r>
      <w:r>
        <w:rPr>
          <w:rFonts w:hint="eastAsia"/>
          <w:bCs/>
          <w:sz w:val="24"/>
        </w:rPr>
        <w:t>。其中，有价证券指股票、债券（不含到期日在一年以内的政府债券）、资产支持证券、买入返售金融资产（不含质押式回购）等；</w:t>
      </w:r>
    </w:p>
    <w:p w14:paraId="259530E3" w14:textId="77777777" w:rsidR="008455AD" w:rsidRDefault="003C39E5">
      <w:pPr>
        <w:spacing w:line="360" w:lineRule="auto"/>
        <w:ind w:firstLineChars="200" w:firstLine="480"/>
        <w:rPr>
          <w:bCs/>
          <w:sz w:val="24"/>
        </w:rPr>
      </w:pPr>
      <w:r>
        <w:rPr>
          <w:rFonts w:hint="eastAsia"/>
          <w:bCs/>
          <w:sz w:val="24"/>
        </w:rPr>
        <w:t>3</w:t>
      </w:r>
      <w:r>
        <w:rPr>
          <w:rFonts w:hint="eastAsia"/>
          <w:bCs/>
          <w:sz w:val="24"/>
        </w:rPr>
        <w:t>）本基金在任何交易日日终，持有的卖出股指期货合约价值不得超过基金持有的股票总市值的</w:t>
      </w:r>
      <w:r>
        <w:rPr>
          <w:rFonts w:hint="eastAsia"/>
          <w:bCs/>
          <w:sz w:val="24"/>
        </w:rPr>
        <w:t>20%</w:t>
      </w:r>
      <w:r>
        <w:rPr>
          <w:rFonts w:hint="eastAsia"/>
          <w:bCs/>
          <w:sz w:val="24"/>
        </w:rPr>
        <w:t>；</w:t>
      </w:r>
    </w:p>
    <w:p w14:paraId="6781460F" w14:textId="77777777" w:rsidR="008455AD" w:rsidRDefault="003C39E5">
      <w:pPr>
        <w:spacing w:line="360" w:lineRule="auto"/>
        <w:ind w:firstLineChars="200" w:firstLine="480"/>
        <w:rPr>
          <w:bCs/>
          <w:sz w:val="24"/>
        </w:rPr>
      </w:pPr>
      <w:r>
        <w:rPr>
          <w:rFonts w:hint="eastAsia"/>
          <w:bCs/>
          <w:sz w:val="24"/>
        </w:rPr>
        <w:t>4</w:t>
      </w:r>
      <w:r>
        <w:rPr>
          <w:rFonts w:hint="eastAsia"/>
          <w:bCs/>
          <w:sz w:val="24"/>
        </w:rPr>
        <w:t>）本基金所持有的股票市值和买入、卖出股指期货合约价值，合计（轧差计算）应当符合基金合同关于股票投资比例的有关约定；</w:t>
      </w:r>
    </w:p>
    <w:p w14:paraId="6569A63B" w14:textId="77777777" w:rsidR="008455AD" w:rsidRDefault="003C39E5">
      <w:pPr>
        <w:spacing w:line="360" w:lineRule="auto"/>
        <w:ind w:firstLineChars="200" w:firstLine="480"/>
        <w:rPr>
          <w:bCs/>
          <w:sz w:val="24"/>
        </w:rPr>
      </w:pPr>
      <w:r>
        <w:rPr>
          <w:rFonts w:hint="eastAsia"/>
          <w:bCs/>
          <w:sz w:val="24"/>
        </w:rPr>
        <w:t>5</w:t>
      </w:r>
      <w:r>
        <w:rPr>
          <w:rFonts w:hint="eastAsia"/>
          <w:bCs/>
          <w:sz w:val="24"/>
        </w:rPr>
        <w:t>）本基金在任何交易日内交易（不包括平仓）的股指期货合约的成交金额不得超过上一交易日基金资产净值的</w:t>
      </w:r>
      <w:r>
        <w:rPr>
          <w:rFonts w:hint="eastAsia"/>
          <w:bCs/>
          <w:sz w:val="24"/>
        </w:rPr>
        <w:t>20%</w:t>
      </w:r>
      <w:r>
        <w:rPr>
          <w:rFonts w:hint="eastAsia"/>
          <w:bCs/>
          <w:sz w:val="24"/>
        </w:rPr>
        <w:t>；</w:t>
      </w:r>
    </w:p>
    <w:p w14:paraId="211B1E25"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5</w:t>
      </w:r>
      <w:r>
        <w:rPr>
          <w:rFonts w:hint="eastAsia"/>
          <w:bCs/>
          <w:sz w:val="24"/>
        </w:rPr>
        <w:t>）本基金资产总值不超过基金资产净值的</w:t>
      </w:r>
      <w:r>
        <w:rPr>
          <w:rFonts w:hint="eastAsia"/>
          <w:bCs/>
          <w:sz w:val="24"/>
        </w:rPr>
        <w:t>140%</w:t>
      </w:r>
      <w:r>
        <w:rPr>
          <w:rFonts w:hint="eastAsia"/>
          <w:bCs/>
          <w:sz w:val="24"/>
        </w:rPr>
        <w:t>；</w:t>
      </w:r>
    </w:p>
    <w:p w14:paraId="28603CD2"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6</w:t>
      </w:r>
      <w:r>
        <w:rPr>
          <w:rFonts w:hint="eastAsia"/>
          <w:bCs/>
          <w:sz w:val="24"/>
        </w:rPr>
        <w:t>）本基金投资存托凭证的比例限制依照境内上市交易的股票执行；</w:t>
      </w:r>
    </w:p>
    <w:p w14:paraId="0F0A13CB" w14:textId="77777777" w:rsidR="008455AD" w:rsidRDefault="003C39E5">
      <w:pPr>
        <w:spacing w:line="360" w:lineRule="auto"/>
        <w:ind w:firstLineChars="200" w:firstLine="480"/>
        <w:rPr>
          <w:bCs/>
          <w:sz w:val="24"/>
        </w:rPr>
      </w:pPr>
      <w:r>
        <w:rPr>
          <w:rFonts w:hint="eastAsia"/>
          <w:bCs/>
          <w:sz w:val="24"/>
        </w:rPr>
        <w:t>（</w:t>
      </w:r>
      <w:r>
        <w:rPr>
          <w:bCs/>
          <w:sz w:val="24"/>
        </w:rPr>
        <w:t>1</w:t>
      </w:r>
      <w:r>
        <w:rPr>
          <w:rFonts w:hint="eastAsia"/>
          <w:bCs/>
          <w:sz w:val="24"/>
        </w:rPr>
        <w:t>7</w:t>
      </w:r>
      <w:r>
        <w:rPr>
          <w:rFonts w:hint="eastAsia"/>
          <w:bCs/>
          <w:sz w:val="24"/>
        </w:rPr>
        <w:t>）法律法规及中国证监会规定的和《基金合同》约定的其他投资限制。</w:t>
      </w:r>
    </w:p>
    <w:p w14:paraId="10A5FB83" w14:textId="77777777" w:rsidR="008455AD" w:rsidRDefault="003C39E5">
      <w:pPr>
        <w:spacing w:line="360" w:lineRule="auto"/>
        <w:ind w:firstLineChars="200" w:firstLine="480"/>
        <w:rPr>
          <w:rFonts w:ascii="宋体" w:hAnsi="宋体"/>
          <w:sz w:val="24"/>
        </w:rPr>
      </w:pPr>
      <w:r>
        <w:rPr>
          <w:rFonts w:hint="eastAsia"/>
          <w:bCs/>
          <w:sz w:val="24"/>
        </w:rPr>
        <w:t>除上述（</w:t>
      </w:r>
      <w:r>
        <w:rPr>
          <w:rFonts w:hint="eastAsia"/>
          <w:bCs/>
          <w:sz w:val="24"/>
        </w:rPr>
        <w:t>2</w:t>
      </w:r>
      <w:r>
        <w:rPr>
          <w:rFonts w:hint="eastAsia"/>
          <w:bCs/>
          <w:sz w:val="24"/>
        </w:rPr>
        <w:t>）、（</w:t>
      </w:r>
      <w:r>
        <w:rPr>
          <w:rFonts w:hint="eastAsia"/>
          <w:bCs/>
          <w:sz w:val="24"/>
        </w:rPr>
        <w:t>9</w:t>
      </w:r>
      <w:r>
        <w:rPr>
          <w:rFonts w:hint="eastAsia"/>
          <w:bCs/>
          <w:sz w:val="24"/>
        </w:rPr>
        <w:t>）、（</w:t>
      </w:r>
      <w:r>
        <w:rPr>
          <w:rFonts w:hint="eastAsia"/>
          <w:bCs/>
          <w:sz w:val="24"/>
        </w:rPr>
        <w:t>12</w:t>
      </w:r>
      <w:r>
        <w:rPr>
          <w:rFonts w:hint="eastAsia"/>
          <w:bCs/>
          <w:sz w:val="24"/>
        </w:rPr>
        <w:t>）、（</w:t>
      </w:r>
      <w:r>
        <w:rPr>
          <w:rFonts w:hint="eastAsia"/>
          <w:bCs/>
          <w:sz w:val="24"/>
        </w:rPr>
        <w:t>13</w:t>
      </w:r>
      <w:r>
        <w:rPr>
          <w:rFonts w:hint="eastAsia"/>
          <w:bCs/>
          <w:sz w:val="24"/>
        </w:rPr>
        <w:t>）情形之外，因证券、期货市场波动、证券发行人合并、基金规模变动等基金管理人之外的因素致使基金投资比例不符合上述规定投资比例的，基金管理人应当在</w:t>
      </w:r>
      <w:r>
        <w:rPr>
          <w:rFonts w:hint="eastAsia"/>
          <w:bCs/>
          <w:sz w:val="24"/>
        </w:rPr>
        <w:t>10</w:t>
      </w:r>
      <w:r>
        <w:rPr>
          <w:rFonts w:hint="eastAsia"/>
          <w:bCs/>
          <w:sz w:val="24"/>
        </w:rPr>
        <w:t>个交易日内进行调整，但中国证监会规定的特殊情形除外。法律法规另有规定的，从其规定。</w:t>
      </w:r>
    </w:p>
    <w:p w14:paraId="4AAE7CDF" w14:textId="77777777" w:rsidR="008455AD" w:rsidRDefault="003C39E5">
      <w:pPr>
        <w:spacing w:line="360" w:lineRule="auto"/>
        <w:ind w:firstLineChars="200" w:firstLine="480"/>
        <w:rPr>
          <w:rFonts w:ascii="宋体" w:hAnsi="宋体"/>
          <w:sz w:val="24"/>
        </w:rPr>
      </w:pPr>
      <w:r>
        <w:rPr>
          <w:rFonts w:ascii="宋体" w:hAnsi="宋体"/>
          <w:sz w:val="24"/>
        </w:rPr>
        <w:t>3.</w:t>
      </w:r>
      <w:r>
        <w:rPr>
          <w:rFonts w:ascii="宋体" w:hAnsi="宋体" w:hint="eastAsia"/>
          <w:sz w:val="24"/>
        </w:rPr>
        <w:t>本基金财产不得用于以下投资或者活动：</w:t>
      </w:r>
    </w:p>
    <w:p w14:paraId="22F95E44"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1）承销证券；</w:t>
      </w:r>
    </w:p>
    <w:p w14:paraId="53A215B8"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2）违反规定向他人贷款或者提供担保；</w:t>
      </w:r>
    </w:p>
    <w:p w14:paraId="0C280478"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3）从事承担无限责任的投资；</w:t>
      </w:r>
    </w:p>
    <w:p w14:paraId="76403426"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4）买卖其他基金份额，但是</w:t>
      </w:r>
      <w:r>
        <w:rPr>
          <w:rFonts w:ascii="宋体" w:hAnsi="宋体" w:hint="eastAsia"/>
          <w:sz w:val="24"/>
        </w:rPr>
        <w:t>中国证监会另有规定的除外；</w:t>
      </w:r>
    </w:p>
    <w:p w14:paraId="181D9DBA"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5）向</w:t>
      </w:r>
      <w:r>
        <w:rPr>
          <w:rFonts w:ascii="宋体" w:hAnsi="宋体" w:cs="Arial" w:hint="eastAsia"/>
          <w:sz w:val="24"/>
        </w:rPr>
        <w:t>其</w:t>
      </w:r>
      <w:r>
        <w:rPr>
          <w:rFonts w:ascii="宋体" w:hAnsi="宋体" w:hint="eastAsia"/>
          <w:sz w:val="24"/>
        </w:rPr>
        <w:t>基金管理人、基金托管人出资；</w:t>
      </w:r>
    </w:p>
    <w:p w14:paraId="4338AF3A"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6）从事内幕交易、操纵证券交易价格及其他不正当的证券交易活动；</w:t>
      </w:r>
    </w:p>
    <w:p w14:paraId="70A728EC"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7）法律、行政法规</w:t>
      </w:r>
      <w:r>
        <w:rPr>
          <w:rFonts w:ascii="宋体" w:hAnsi="宋体" w:cs="Arial" w:hint="eastAsia"/>
          <w:sz w:val="24"/>
        </w:rPr>
        <w:t>和</w:t>
      </w:r>
      <w:r>
        <w:rPr>
          <w:rFonts w:ascii="宋体" w:hAnsi="宋体" w:hint="eastAsia"/>
          <w:sz w:val="24"/>
        </w:rPr>
        <w:t>中国证监会规定禁止的其他活动。</w:t>
      </w:r>
    </w:p>
    <w:bookmarkEnd w:id="16"/>
    <w:p w14:paraId="57D9D24E"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基金管理人运用基金财产买卖基金管理人、基金托管人及其控股股东、实际控</w:t>
      </w:r>
      <w:r>
        <w:rPr>
          <w:rFonts w:ascii="宋体" w:hAnsi="宋体" w:hint="eastAsia"/>
          <w:sz w:val="24"/>
        </w:rPr>
        <w:lastRenderedPageBreak/>
        <w:t>制人或者与其有重大利害关系的公司发行</w:t>
      </w:r>
      <w:r>
        <w:rPr>
          <w:rFonts w:hint="eastAsia"/>
          <w:sz w:val="24"/>
        </w:rPr>
        <w:t>的证券</w:t>
      </w:r>
      <w:r>
        <w:rPr>
          <w:rFonts w:ascii="宋体" w:hAnsi="宋体" w:hint="eastAsia"/>
          <w:sz w:val="24"/>
        </w:rPr>
        <w:t>或者承销期内承销的证券，或者从事其他重大关联交易的，应当符合基金的投资目标和投资策略，遵循</w:t>
      </w:r>
      <w:r>
        <w:rPr>
          <w:rFonts w:ascii="宋体" w:hAnsi="宋体" w:cs="Arial" w:hint="eastAsia"/>
          <w:sz w:val="24"/>
        </w:rPr>
        <w:t>基金份额</w:t>
      </w:r>
      <w:r>
        <w:rPr>
          <w:rFonts w:ascii="宋体" w:hAnsi="宋体" w:hint="eastAsia"/>
          <w:sz w:val="24"/>
        </w:rPr>
        <w:t>持有人利益优先原则，防范利益冲突</w:t>
      </w:r>
      <w:r>
        <w:rPr>
          <w:rFonts w:hint="eastAsia"/>
          <w:sz w:val="24"/>
        </w:rPr>
        <w:t>，建立健全内部审批机制和评估机制，按照市场公平</w:t>
      </w:r>
      <w:r>
        <w:rPr>
          <w:rFonts w:hint="eastAsia"/>
          <w:bCs/>
          <w:sz w:val="24"/>
        </w:rPr>
        <w:t>合理</w:t>
      </w:r>
      <w:r>
        <w:rPr>
          <w:rFonts w:hint="eastAsia"/>
          <w:sz w:val="24"/>
        </w:rPr>
        <w:t>价格执行</w:t>
      </w:r>
      <w:r>
        <w:rPr>
          <w:rFonts w:ascii="宋体" w:hAnsi="宋体" w:hint="eastAsia"/>
          <w:sz w:val="24"/>
        </w:rPr>
        <w:t>。相关交易必须事先得到基金托管人的同意，并按法律法规予以披露。重大关联交易应提交基金管理人董事会审议，并经过三分之二以上的独立董事通过。基金管理人董事会应至少每半年对关联交易事项进行审查。</w:t>
      </w:r>
    </w:p>
    <w:p w14:paraId="5A65DBD1" w14:textId="77777777" w:rsidR="008455AD" w:rsidRDefault="003C39E5">
      <w:pPr>
        <w:spacing w:line="360" w:lineRule="auto"/>
        <w:ind w:firstLineChars="200" w:firstLine="480"/>
        <w:rPr>
          <w:rFonts w:ascii="宋体" w:hAnsi="宋体"/>
          <w:sz w:val="24"/>
        </w:rPr>
      </w:pPr>
      <w:r>
        <w:rPr>
          <w:rFonts w:hint="eastAsia"/>
          <w:bCs/>
          <w:sz w:val="24"/>
        </w:rPr>
        <w:t>如法律、行政法规或监管部门取消或变更上述规定，如适用于本基金，基金管理人在履行适当程序后，本基金可不受上述规定的限制或以变更后的规定为准。</w:t>
      </w:r>
    </w:p>
    <w:p w14:paraId="10AEC6D5" w14:textId="77777777" w:rsidR="008455AD" w:rsidRDefault="003C39E5">
      <w:pPr>
        <w:spacing w:line="360" w:lineRule="auto"/>
        <w:ind w:firstLineChars="200" w:firstLine="480"/>
        <w:rPr>
          <w:rFonts w:ascii="宋体" w:hAnsi="宋体"/>
          <w:sz w:val="24"/>
        </w:rPr>
      </w:pPr>
      <w:r>
        <w:rPr>
          <w:rFonts w:ascii="宋体" w:hAnsi="宋体"/>
          <w:sz w:val="24"/>
        </w:rPr>
        <w:t>4.</w:t>
      </w:r>
      <w:r>
        <w:rPr>
          <w:rFonts w:ascii="宋体" w:hAnsi="宋体" w:hint="eastAsia"/>
          <w:sz w:val="24"/>
        </w:rPr>
        <w:t>基金管理人应当自基金合同生效日起</w:t>
      </w:r>
      <w:r>
        <w:rPr>
          <w:rFonts w:ascii="宋体" w:hAnsi="宋体"/>
          <w:sz w:val="24"/>
        </w:rPr>
        <w:t>6个月内使基金的投资组合比例符合基金合同的有关约定。</w:t>
      </w:r>
      <w:r>
        <w:rPr>
          <w:rFonts w:ascii="宋体" w:hAnsi="宋体" w:hint="eastAsia"/>
          <w:sz w:val="24"/>
        </w:rPr>
        <w:t>在上述期间内，本基金的投资范围、投资策略应当符合基金合同的约定。基金托管人对基金的投资的监督与检查自基金合同生效之日起开始。</w:t>
      </w:r>
    </w:p>
    <w:p w14:paraId="1C0E8E0E" w14:textId="77777777" w:rsidR="008455AD" w:rsidRDefault="003C39E5">
      <w:pPr>
        <w:spacing w:line="360" w:lineRule="auto"/>
        <w:ind w:firstLineChars="200" w:firstLine="480"/>
        <w:rPr>
          <w:rFonts w:ascii="宋体" w:hAnsi="宋体"/>
          <w:sz w:val="24"/>
        </w:rPr>
      </w:pPr>
      <w:r>
        <w:rPr>
          <w:rFonts w:ascii="宋体" w:hAnsi="宋体"/>
          <w:sz w:val="24"/>
        </w:rPr>
        <w:t>5.</w:t>
      </w:r>
      <w:r>
        <w:rPr>
          <w:rFonts w:hint="eastAsia"/>
        </w:rPr>
        <w:t xml:space="preserve"> </w:t>
      </w:r>
      <w:r>
        <w:rPr>
          <w:rFonts w:ascii="宋体" w:hAnsi="宋体" w:hint="eastAsia"/>
          <w:sz w:val="24"/>
        </w:rPr>
        <w:t>法律法规或监管部门取消或变更上述投资组合比例限制，如适用于本基金，基金管理人在履行适当程序后，则本基金投资不再受相关限制或以变更后的规定为准。</w:t>
      </w:r>
    </w:p>
    <w:p w14:paraId="756C7D29" w14:textId="77777777" w:rsidR="008455AD" w:rsidRDefault="003C39E5">
      <w:pPr>
        <w:spacing w:line="360" w:lineRule="auto"/>
        <w:ind w:firstLineChars="200" w:firstLine="480"/>
        <w:rPr>
          <w:rFonts w:ascii="宋体" w:hAnsi="宋体"/>
          <w:sz w:val="24"/>
        </w:rPr>
      </w:pPr>
      <w:r>
        <w:rPr>
          <w:rFonts w:ascii="宋体" w:hAnsi="宋体" w:hint="eastAsia"/>
          <w:sz w:val="24"/>
        </w:rPr>
        <w:t>（二）基金托管人根据有关法律法规的规定及《基金合同》的约定，对基金管理人选择存款银行进行监督。基金投资银行定期存款的，基金管理人应根据法律法规的规定及《基金合同》的约定，确定符合条件的所有存款银行的名单，并及时提供给基金托管人，基金托管人应据以对基金投资银行存款的交易对手是否符合有关规定进行监督。对于不符合规定的银行存款，基金托管人可以拒绝执行，并通知基金管理人。</w:t>
      </w:r>
    </w:p>
    <w:bookmarkEnd w:id="17"/>
    <w:p w14:paraId="5E0A7212" w14:textId="77777777" w:rsidR="008455AD" w:rsidRDefault="003C39E5">
      <w:pPr>
        <w:spacing w:line="360" w:lineRule="auto"/>
        <w:ind w:firstLineChars="200" w:firstLine="480"/>
        <w:rPr>
          <w:rFonts w:ascii="宋体" w:hAnsi="宋体"/>
          <w:sz w:val="24"/>
        </w:rPr>
      </w:pPr>
      <w:r>
        <w:rPr>
          <w:rFonts w:ascii="宋体" w:hAnsi="宋体" w:hint="eastAsia"/>
          <w:sz w:val="24"/>
        </w:rPr>
        <w:t>本基金投资银行存款应符合如下规定：</w:t>
      </w:r>
    </w:p>
    <w:p w14:paraId="51C71732" w14:textId="77777777" w:rsidR="008455AD" w:rsidRDefault="003C39E5">
      <w:pPr>
        <w:spacing w:line="360" w:lineRule="auto"/>
        <w:ind w:firstLineChars="200" w:firstLine="480"/>
        <w:rPr>
          <w:rFonts w:ascii="宋体" w:hAnsi="宋体"/>
          <w:sz w:val="24"/>
        </w:rPr>
      </w:pPr>
      <w:r>
        <w:rPr>
          <w:rFonts w:ascii="宋体" w:hAnsi="宋体"/>
          <w:sz w:val="24"/>
        </w:rPr>
        <w:t>1.</w:t>
      </w:r>
      <w:r>
        <w:rPr>
          <w:rFonts w:ascii="宋体" w:hAnsi="宋体" w:hint="eastAsia"/>
          <w:sz w:val="24"/>
        </w:rPr>
        <w:t>本基金投资于有固定期限银行存款的比例，不得超过基金资产净值的</w:t>
      </w:r>
      <w:r>
        <w:rPr>
          <w:rFonts w:ascii="宋体" w:hAnsi="宋体"/>
          <w:sz w:val="24"/>
        </w:rPr>
        <w:t>30%，但投资于有存款期限，根据协议可提前支取的银行存款不受上述比例限制</w:t>
      </w:r>
      <w:r>
        <w:rPr>
          <w:rFonts w:ascii="宋体" w:hAnsi="宋体" w:hint="eastAsia"/>
          <w:sz w:val="24"/>
        </w:rPr>
        <w:t>；本</w:t>
      </w:r>
      <w:r>
        <w:rPr>
          <w:rFonts w:ascii="宋体" w:hAnsi="宋体"/>
          <w:sz w:val="24"/>
        </w:rPr>
        <w:t>基金</w:t>
      </w:r>
      <w:r>
        <w:rPr>
          <w:rFonts w:ascii="宋体" w:hAnsi="宋体" w:hint="eastAsia"/>
          <w:sz w:val="24"/>
        </w:rPr>
        <w:t>投资于具有基金托管人资格的同一商业银行的银行存款、同业存单占基金资产净值的比例合计不得超过</w:t>
      </w:r>
      <w:r>
        <w:rPr>
          <w:rFonts w:ascii="宋体" w:hAnsi="宋体"/>
          <w:sz w:val="24"/>
        </w:rPr>
        <w:t>20%，投资于不具有基金托管人资格的同一商业银行的银行存款、同业存单占基金资产净值的比例合计不得超过5%。</w:t>
      </w:r>
    </w:p>
    <w:p w14:paraId="5DD1C044" w14:textId="77777777" w:rsidR="008455AD" w:rsidRDefault="003C39E5">
      <w:pPr>
        <w:spacing w:line="360" w:lineRule="auto"/>
        <w:ind w:firstLineChars="200" w:firstLine="480"/>
        <w:rPr>
          <w:rFonts w:ascii="宋体" w:hAnsi="宋体"/>
          <w:sz w:val="24"/>
        </w:rPr>
      </w:pPr>
      <w:r>
        <w:rPr>
          <w:rFonts w:ascii="宋体" w:hAnsi="宋体" w:hint="eastAsia"/>
          <w:sz w:val="24"/>
        </w:rPr>
        <w:t>有关法律法规或监管部门制定或修改新的定期存款投资政策，基金管理人履行适当程序后，可相应调整投资组合限制的规定。</w:t>
      </w:r>
    </w:p>
    <w:p w14:paraId="52C9C825" w14:textId="77777777" w:rsidR="008455AD" w:rsidRDefault="003C39E5">
      <w:pPr>
        <w:spacing w:line="360" w:lineRule="auto"/>
        <w:ind w:firstLineChars="200" w:firstLine="480"/>
        <w:rPr>
          <w:rFonts w:ascii="宋体" w:hAnsi="宋体"/>
          <w:sz w:val="24"/>
        </w:rPr>
      </w:pPr>
      <w:r>
        <w:rPr>
          <w:rFonts w:ascii="宋体" w:hAnsi="宋体"/>
          <w:sz w:val="24"/>
        </w:rPr>
        <w:t>2.</w:t>
      </w:r>
      <w:r>
        <w:rPr>
          <w:rFonts w:ascii="宋体" w:hAnsi="宋体" w:hint="eastAsia"/>
          <w:sz w:val="24"/>
        </w:rPr>
        <w:t>基金管理人负责对本基金存款银行的评估与研究，建立健全银行存款的业务流程、岗位职责、风险控制措施和监察稽核制度，切实防范有关风险。基金托管</w:t>
      </w:r>
      <w:r>
        <w:rPr>
          <w:rFonts w:ascii="宋体" w:hAnsi="宋体" w:hint="eastAsia"/>
          <w:sz w:val="24"/>
        </w:rPr>
        <w:lastRenderedPageBreak/>
        <w:t>人负责对本基金银行定期存款业务的监督与核查，审查、复核相关协议、账户资料、投资指令、存款证实书等有关文件，切实履行托管职责。</w:t>
      </w:r>
    </w:p>
    <w:p w14:paraId="22100C4F"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1</w:t>
      </w:r>
      <w:r>
        <w:rPr>
          <w:rFonts w:ascii="宋体" w:hAnsi="宋体" w:hint="eastAsia"/>
          <w:sz w:val="24"/>
        </w:rPr>
        <w:t>）基金管理人负责控制信用风险。信用风险主要包括存款银行的信用等级、存款银行的支付能力等涉及到存款银行选择方面的风险。因选择存款银行不当造成基金财产损失的，由基金管理人承担责任。</w:t>
      </w:r>
    </w:p>
    <w:p w14:paraId="5CB4F682"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2</w:t>
      </w:r>
      <w:r>
        <w:rPr>
          <w:rFonts w:ascii="宋体" w:hAnsi="宋体" w:hint="eastAsia"/>
          <w:sz w:val="24"/>
        </w:rPr>
        <w:t>）基金管理人负责控制流动性风险，并承担因控制不力而造成的损失。流动性风险主要包括基金管理人要求全部提前支取、部分提前支取或到期支取而存款银行未能及时兑付的风险、基金投资银行存款不能满足基金正常结算业务的风险、因全部提前支取或部分提前支取而涉及的利息损失影响估值等涉及到基金流动性方面的风险。</w:t>
      </w:r>
    </w:p>
    <w:p w14:paraId="2561C1D4"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3</w:t>
      </w:r>
      <w:r>
        <w:rPr>
          <w:rFonts w:ascii="宋体" w:hAnsi="宋体" w:hint="eastAsia"/>
          <w:sz w:val="24"/>
        </w:rPr>
        <w:t>）基金管理人须加强内部风险控制制度的建设。如因基金管理人员工职务行为导致基金财产受到损失的，需由基金管理人承担由此造成的损失。</w:t>
      </w:r>
    </w:p>
    <w:p w14:paraId="3255AB5F"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4</w:t>
      </w:r>
      <w:r>
        <w:rPr>
          <w:rFonts w:ascii="宋体" w:hAnsi="宋体" w:hint="eastAsia"/>
          <w:sz w:val="24"/>
        </w:rPr>
        <w:t>）基金管理人与基金托管人在开展基金存款业务时，应严格遵守《基金法》、《运作办法》等有关法律法规，以及国家有关账户管理、利率管理、支付结算等的各项规定。</w:t>
      </w:r>
    </w:p>
    <w:p w14:paraId="1B9C2EAF" w14:textId="77777777" w:rsidR="008455AD" w:rsidRDefault="003C39E5">
      <w:pPr>
        <w:spacing w:line="360" w:lineRule="auto"/>
        <w:ind w:firstLineChars="200" w:firstLine="480"/>
        <w:rPr>
          <w:rFonts w:ascii="宋体" w:hAnsi="宋体"/>
          <w:sz w:val="24"/>
        </w:rPr>
      </w:pPr>
      <w:r>
        <w:rPr>
          <w:rFonts w:ascii="宋体" w:hAnsi="宋体" w:hint="eastAsia"/>
          <w:sz w:val="24"/>
        </w:rPr>
        <w:t>（三）基金投资银行存款协议的签订、账户开设与管理、投资指令与资金划付、账目核对、到期兑付、提前支取、基金投资银行存款的监督</w:t>
      </w:r>
    </w:p>
    <w:p w14:paraId="51B7BAE0" w14:textId="77777777" w:rsidR="008455AD" w:rsidRDefault="003C39E5">
      <w:pPr>
        <w:spacing w:line="360" w:lineRule="auto"/>
        <w:ind w:firstLineChars="200" w:firstLine="480"/>
        <w:outlineLvl w:val="1"/>
        <w:rPr>
          <w:rFonts w:ascii="宋体" w:hAnsi="宋体"/>
          <w:sz w:val="24"/>
        </w:rPr>
      </w:pPr>
      <w:r>
        <w:rPr>
          <w:rFonts w:ascii="宋体" w:hAnsi="宋体"/>
          <w:sz w:val="24"/>
        </w:rPr>
        <w:t>1.基金投资银行存款协议的签订</w:t>
      </w:r>
    </w:p>
    <w:p w14:paraId="10891246"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1）基金管理人应与</w:t>
      </w:r>
      <w:r>
        <w:rPr>
          <w:rFonts w:ascii="宋体" w:hAnsi="宋体" w:hint="eastAsia"/>
          <w:sz w:val="24"/>
        </w:rPr>
        <w:t>符合资格的存款银行总行或其授权分行签订（《基金存款业务总体合作协议》（以下简称“《总体合作协议》”），确定《存款协议书》的格式范本。《总体合作协议》的格式范本由基金托管人、基金管理人、存款银行总行或其授权分行共同商定。</w:t>
      </w:r>
    </w:p>
    <w:p w14:paraId="758EB44F"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2</w:t>
      </w:r>
      <w:r>
        <w:rPr>
          <w:rFonts w:ascii="宋体" w:hAnsi="宋体" w:hint="eastAsia"/>
          <w:sz w:val="24"/>
        </w:rPr>
        <w:t>）基金托管人依据相关法规对《总体合作协议》和《存款协议书》的内容进行复核，审查存款银行资格等。</w:t>
      </w:r>
    </w:p>
    <w:p w14:paraId="7EA83355"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3</w:t>
      </w:r>
      <w:r>
        <w:rPr>
          <w:rFonts w:ascii="宋体" w:hAnsi="宋体" w:hint="eastAsia"/>
          <w:sz w:val="24"/>
        </w:rPr>
        <w:t>）基金管理人应在《存款协议书》中明确存款证实书或其他有效存款凭证的办理方式、邮寄地址、联系人和联系电话，以及存款证实书或其他有效凭证在邮寄过程中遗失后，存款余额的确认及兑付办法等。</w:t>
      </w:r>
    </w:p>
    <w:p w14:paraId="15C62ECE"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4</w:t>
      </w:r>
      <w:r>
        <w:rPr>
          <w:rFonts w:ascii="宋体" w:hAnsi="宋体" w:hint="eastAsia"/>
          <w:sz w:val="24"/>
        </w:rPr>
        <w:t>）由存款银行指定的存放存款的分支机构（以下简称“存款分支机构</w:t>
      </w:r>
      <w:r>
        <w:rPr>
          <w:rFonts w:ascii="宋体" w:hAnsi="宋体"/>
          <w:sz w:val="24"/>
        </w:rPr>
        <w:t>”</w:t>
      </w:r>
      <w:r>
        <w:rPr>
          <w:rFonts w:ascii="宋体" w:hAnsi="宋体" w:hint="eastAsia"/>
          <w:sz w:val="24"/>
        </w:rPr>
        <w:t>）寄送</w:t>
      </w:r>
      <w:r>
        <w:rPr>
          <w:rFonts w:ascii="宋体" w:hAnsi="宋体" w:cs="Arial" w:hint="eastAsia"/>
          <w:sz w:val="24"/>
        </w:rPr>
        <w:t>或</w:t>
      </w:r>
      <w:r>
        <w:rPr>
          <w:rFonts w:ascii="宋体" w:hAnsi="宋体" w:hint="eastAsia"/>
          <w:sz w:val="24"/>
        </w:rPr>
        <w:t>上门交付存款证实书或其他有效存款凭证的，基金托管人可向存款分支机构的上级行发出存款余额</w:t>
      </w:r>
      <w:proofErr w:type="gramStart"/>
      <w:r>
        <w:rPr>
          <w:rFonts w:ascii="宋体" w:hAnsi="宋体" w:hint="eastAsia"/>
          <w:sz w:val="24"/>
        </w:rPr>
        <w:t>询</w:t>
      </w:r>
      <w:proofErr w:type="gramEnd"/>
      <w:r>
        <w:rPr>
          <w:rFonts w:ascii="宋体" w:hAnsi="宋体" w:hint="eastAsia"/>
          <w:sz w:val="24"/>
        </w:rPr>
        <w:t>证函，存款分支机构及其上级行应予配合。</w:t>
      </w:r>
    </w:p>
    <w:p w14:paraId="6EFE501A" w14:textId="77777777" w:rsidR="008455AD" w:rsidRDefault="003C39E5">
      <w:pPr>
        <w:spacing w:line="360" w:lineRule="auto"/>
        <w:ind w:firstLineChars="200" w:firstLine="480"/>
        <w:rPr>
          <w:rFonts w:ascii="宋体" w:hAnsi="宋体"/>
          <w:sz w:val="24"/>
        </w:rPr>
      </w:pPr>
      <w:r>
        <w:rPr>
          <w:rFonts w:ascii="宋体" w:hAnsi="宋体" w:hint="eastAsia"/>
          <w:sz w:val="24"/>
        </w:rPr>
        <w:lastRenderedPageBreak/>
        <w:t>（</w:t>
      </w:r>
      <w:r>
        <w:rPr>
          <w:rFonts w:ascii="宋体" w:hAnsi="宋体"/>
          <w:sz w:val="24"/>
        </w:rPr>
        <w:t>5</w:t>
      </w:r>
      <w:r>
        <w:rPr>
          <w:rFonts w:ascii="宋体" w:hAnsi="宋体" w:hint="eastAsia"/>
          <w:sz w:val="24"/>
        </w:rPr>
        <w:t>）基金管理人应在《存款协议书》中规定，基金存放到期或提前兑付的资金应全部划转到指定的基金托管账户，并在《存款协议书》写明账户名称和账号，未划入指定账户的，由存款银行承担一切责任。</w:t>
      </w:r>
    </w:p>
    <w:p w14:paraId="2D53E949" w14:textId="77777777" w:rsidR="008455AD" w:rsidRDefault="003C39E5">
      <w:pPr>
        <w:spacing w:line="480" w:lineRule="exact"/>
        <w:ind w:firstLineChars="200" w:firstLine="480"/>
        <w:rPr>
          <w:rFonts w:ascii="宋体" w:hAnsi="宋体"/>
          <w:sz w:val="24"/>
        </w:rPr>
      </w:pPr>
      <w:r>
        <w:rPr>
          <w:rFonts w:ascii="宋体" w:hAnsi="宋体" w:hint="eastAsia"/>
          <w:sz w:val="24"/>
        </w:rPr>
        <w:t>（</w:t>
      </w:r>
      <w:r>
        <w:rPr>
          <w:rFonts w:ascii="宋体" w:hAnsi="宋体"/>
          <w:sz w:val="24"/>
        </w:rPr>
        <w:t>6</w:t>
      </w:r>
      <w:r>
        <w:rPr>
          <w:rFonts w:ascii="宋体" w:hAnsi="宋体" w:hint="eastAsia"/>
          <w:sz w:val="24"/>
        </w:rPr>
        <w:t>）基金管理人应在《存款协议书》中规定，在存期内，如本基金银行账户、预留印鉴发生变更，基金管理人应及时书面通知存款银行，书面通知应加盖基金托管人预留印鉴。存款分支机构应及时就变更事项向基金管理人、基金托管人出具正式书面确认书。变更通知的送达方式同开户手续。在存期内，存款分支机构和基金托管人的指定联系人变更，应及时加盖公章书面通知对方及基金管理人。</w:t>
      </w:r>
    </w:p>
    <w:p w14:paraId="07296878"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7</w:t>
      </w:r>
      <w:r>
        <w:rPr>
          <w:rFonts w:ascii="宋体" w:hAnsi="宋体" w:hint="eastAsia"/>
          <w:sz w:val="24"/>
        </w:rPr>
        <w:t>）基金管理人应在《存款协议书》中规定，因定期存款产生的存单不得被质押或以任何方式被抵押，不得用于转让和背书。</w:t>
      </w:r>
    </w:p>
    <w:p w14:paraId="5A9979FE" w14:textId="77777777" w:rsidR="008455AD" w:rsidRDefault="003C39E5">
      <w:pPr>
        <w:spacing w:line="360" w:lineRule="auto"/>
        <w:ind w:firstLineChars="200" w:firstLine="480"/>
        <w:outlineLvl w:val="1"/>
        <w:rPr>
          <w:rFonts w:ascii="宋体" w:hAnsi="宋体"/>
          <w:sz w:val="24"/>
        </w:rPr>
      </w:pPr>
      <w:r>
        <w:rPr>
          <w:rFonts w:ascii="宋体" w:hAnsi="宋体"/>
          <w:sz w:val="24"/>
        </w:rPr>
        <w:t>2.</w:t>
      </w:r>
      <w:r>
        <w:rPr>
          <w:rFonts w:ascii="宋体" w:hAnsi="宋体" w:hint="eastAsia"/>
          <w:sz w:val="24"/>
        </w:rPr>
        <w:t>基金投资银行存款时的账户开设与管理</w:t>
      </w:r>
    </w:p>
    <w:p w14:paraId="4CE9DA2B"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1）基金投资于银行存款时，基金</w:t>
      </w:r>
      <w:r>
        <w:rPr>
          <w:rFonts w:ascii="宋体" w:hAnsi="宋体" w:hint="eastAsia"/>
          <w:sz w:val="24"/>
        </w:rPr>
        <w:t>管理人应当依据基金管理人与存款银行签订的《总体合作协议》和《存款协议书》等，以基金的名义在存款银行总行或授权分行指定的分支机构开立银行账户。</w:t>
      </w:r>
    </w:p>
    <w:p w14:paraId="426375BE"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sz w:val="24"/>
        </w:rPr>
        <w:t>2）</w:t>
      </w:r>
      <w:r>
        <w:rPr>
          <w:rFonts w:ascii="宋体" w:hAnsi="宋体" w:hint="eastAsia"/>
          <w:sz w:val="24"/>
        </w:rPr>
        <w:t>基金投资于银行存款时的预留印鉴由基金托管人保管和使用。</w:t>
      </w:r>
    </w:p>
    <w:p w14:paraId="7CA8D6DB" w14:textId="77777777" w:rsidR="008455AD" w:rsidRDefault="003C39E5">
      <w:pPr>
        <w:spacing w:line="360" w:lineRule="auto"/>
        <w:ind w:firstLineChars="200" w:firstLine="480"/>
        <w:outlineLvl w:val="1"/>
        <w:rPr>
          <w:rFonts w:ascii="宋体" w:hAnsi="宋体"/>
          <w:sz w:val="24"/>
        </w:rPr>
      </w:pPr>
      <w:r>
        <w:rPr>
          <w:rFonts w:ascii="宋体" w:hAnsi="宋体"/>
          <w:sz w:val="24"/>
        </w:rPr>
        <w:t>3.</w:t>
      </w:r>
      <w:r>
        <w:rPr>
          <w:rFonts w:ascii="宋体" w:hAnsi="宋体" w:hint="eastAsia"/>
          <w:sz w:val="24"/>
        </w:rPr>
        <w:t>存款凭证传递、账目核对及到期兑付</w:t>
      </w:r>
    </w:p>
    <w:p w14:paraId="744791C8" w14:textId="77777777" w:rsidR="008455AD" w:rsidRDefault="003C39E5">
      <w:pPr>
        <w:spacing w:line="360" w:lineRule="auto"/>
        <w:ind w:firstLineChars="200" w:firstLine="480"/>
        <w:outlineLvl w:val="2"/>
        <w:rPr>
          <w:rFonts w:ascii="宋体" w:hAnsi="宋体"/>
          <w:sz w:val="24"/>
        </w:rPr>
      </w:pPr>
      <w:r>
        <w:rPr>
          <w:rFonts w:ascii="宋体" w:hAnsi="宋体" w:hint="eastAsia"/>
          <w:sz w:val="24"/>
        </w:rPr>
        <w:t>（</w:t>
      </w:r>
      <w:r>
        <w:rPr>
          <w:rFonts w:ascii="宋体" w:hAnsi="宋体"/>
          <w:sz w:val="24"/>
        </w:rPr>
        <w:t>1）存款证实书等存款凭证</w:t>
      </w:r>
      <w:r>
        <w:rPr>
          <w:rFonts w:ascii="宋体" w:hAnsi="宋体" w:hint="eastAsia"/>
          <w:sz w:val="24"/>
        </w:rPr>
        <w:t>传递</w:t>
      </w:r>
    </w:p>
    <w:p w14:paraId="78B09A2B" w14:textId="77777777" w:rsidR="008455AD" w:rsidRDefault="003C39E5">
      <w:pPr>
        <w:spacing w:line="360" w:lineRule="auto"/>
        <w:ind w:firstLineChars="200" w:firstLine="480"/>
        <w:rPr>
          <w:rFonts w:ascii="宋体" w:hAnsi="宋体"/>
          <w:sz w:val="24"/>
        </w:rPr>
      </w:pPr>
      <w:r>
        <w:rPr>
          <w:rFonts w:ascii="宋体" w:hAnsi="宋体" w:hint="eastAsia"/>
          <w:sz w:val="24"/>
        </w:rPr>
        <w:t>存款资金只能存放于存款银行总行或授权分行指定的分支机构。基金管理人应在《存款协议书》中规定，存款银行分支机构应为基金开具存款证实书或其他有效存款凭证（下称“存款凭证”），该存款凭证为基金存款确认或到期提款的有效凭证，且对应每笔存款仅能开具唯一存款凭证。资金到账当日，由存款银行分支机构指定的会计主管传真一份存款凭证复印件并与基金托管人电话确认收妥后，将存款凭证原件通过快递寄送或上门交付至基金托管人指定联系人；若存款银行分支机构代为保管存款凭证的，由存款银行分支机构指定会计主管传真一份存款凭证复印件并与基金托管人电话确认收妥。</w:t>
      </w:r>
    </w:p>
    <w:p w14:paraId="2A174ED8" w14:textId="77777777" w:rsidR="008455AD" w:rsidRDefault="003C39E5">
      <w:pPr>
        <w:spacing w:line="360" w:lineRule="auto"/>
        <w:ind w:firstLineChars="200" w:firstLine="480"/>
        <w:outlineLvl w:val="2"/>
        <w:rPr>
          <w:rFonts w:ascii="宋体" w:hAnsi="宋体"/>
          <w:sz w:val="24"/>
        </w:rPr>
      </w:pPr>
      <w:r>
        <w:rPr>
          <w:rFonts w:ascii="宋体" w:hAnsi="宋体" w:hint="eastAsia"/>
          <w:sz w:val="24"/>
        </w:rPr>
        <w:t>（</w:t>
      </w:r>
      <w:r>
        <w:rPr>
          <w:rFonts w:ascii="宋体" w:hAnsi="宋体"/>
          <w:sz w:val="24"/>
        </w:rPr>
        <w:t>2</w:t>
      </w:r>
      <w:r>
        <w:rPr>
          <w:rFonts w:ascii="宋体" w:hAnsi="宋体" w:hint="eastAsia"/>
          <w:sz w:val="24"/>
        </w:rPr>
        <w:t>）存款凭证的遗失补办</w:t>
      </w:r>
    </w:p>
    <w:p w14:paraId="5B388B9C" w14:textId="77777777" w:rsidR="008455AD" w:rsidRDefault="003C39E5">
      <w:pPr>
        <w:spacing w:line="360" w:lineRule="auto"/>
        <w:ind w:firstLineChars="200" w:firstLine="480"/>
        <w:rPr>
          <w:rFonts w:ascii="宋体" w:hAnsi="宋体"/>
          <w:sz w:val="24"/>
        </w:rPr>
      </w:pPr>
      <w:r>
        <w:rPr>
          <w:rFonts w:ascii="宋体" w:hAnsi="宋体" w:hint="eastAsia"/>
          <w:sz w:val="24"/>
        </w:rPr>
        <w:t>存款凭证在邮寄过程中遗失的，由基金管理人向存款银行提出补办申请，基金管理人应督促存款银行尽快补办存款凭证，并按以上（</w:t>
      </w:r>
      <w:r>
        <w:rPr>
          <w:rFonts w:ascii="宋体" w:hAnsi="宋体"/>
          <w:sz w:val="24"/>
        </w:rPr>
        <w:t>1</w:t>
      </w:r>
      <w:r>
        <w:rPr>
          <w:rFonts w:ascii="宋体" w:hAnsi="宋体" w:hint="eastAsia"/>
          <w:sz w:val="24"/>
        </w:rPr>
        <w:t>）的方式快递或上门交付至基金托管人，原存款凭证自动作废。</w:t>
      </w:r>
    </w:p>
    <w:p w14:paraId="2350C307" w14:textId="77777777" w:rsidR="008455AD" w:rsidRDefault="003C39E5">
      <w:pPr>
        <w:spacing w:line="360" w:lineRule="auto"/>
        <w:ind w:firstLineChars="200" w:firstLine="480"/>
        <w:outlineLvl w:val="2"/>
        <w:rPr>
          <w:rFonts w:ascii="宋体" w:hAnsi="宋体"/>
          <w:sz w:val="24"/>
        </w:rPr>
      </w:pPr>
      <w:r>
        <w:rPr>
          <w:rFonts w:ascii="宋体" w:hAnsi="宋体" w:hint="eastAsia"/>
          <w:sz w:val="24"/>
        </w:rPr>
        <w:lastRenderedPageBreak/>
        <w:t>（</w:t>
      </w:r>
      <w:r>
        <w:rPr>
          <w:rFonts w:ascii="宋体" w:hAnsi="宋体"/>
          <w:sz w:val="24"/>
        </w:rPr>
        <w:t>3</w:t>
      </w:r>
      <w:r>
        <w:rPr>
          <w:rFonts w:ascii="宋体" w:hAnsi="宋体" w:hint="eastAsia"/>
          <w:sz w:val="24"/>
        </w:rPr>
        <w:t>）账目核对</w:t>
      </w:r>
    </w:p>
    <w:p w14:paraId="6C56B7D6" w14:textId="77777777" w:rsidR="008455AD" w:rsidRDefault="003C39E5">
      <w:pPr>
        <w:spacing w:line="360" w:lineRule="auto"/>
        <w:ind w:firstLineChars="200" w:firstLine="480"/>
        <w:rPr>
          <w:rFonts w:ascii="宋体" w:hAnsi="宋体"/>
          <w:sz w:val="24"/>
        </w:rPr>
      </w:pPr>
      <w:r>
        <w:rPr>
          <w:rFonts w:ascii="宋体" w:hAnsi="宋体" w:hint="eastAsia"/>
          <w:sz w:val="24"/>
        </w:rPr>
        <w:t>每个工作日，基金管理人应与基金托管人核对各项银行存款投资余额及应计利息。</w:t>
      </w:r>
    </w:p>
    <w:p w14:paraId="55D773D8" w14:textId="77777777" w:rsidR="008455AD" w:rsidRDefault="003C39E5">
      <w:pPr>
        <w:spacing w:line="480" w:lineRule="exact"/>
        <w:ind w:firstLineChars="200" w:firstLine="480"/>
        <w:rPr>
          <w:rFonts w:ascii="宋体" w:hAnsi="宋体"/>
          <w:sz w:val="24"/>
        </w:rPr>
      </w:pPr>
      <w:r>
        <w:rPr>
          <w:rFonts w:ascii="宋体" w:hAnsi="宋体" w:hint="eastAsia"/>
          <w:sz w:val="24"/>
        </w:rPr>
        <w:t>基金管理人应在《存款协议书》中规定，对于存期超过</w:t>
      </w:r>
      <w:r>
        <w:rPr>
          <w:rFonts w:ascii="宋体" w:hAnsi="宋体"/>
          <w:sz w:val="24"/>
        </w:rPr>
        <w:t>3个月的定期存款，</w:t>
      </w:r>
      <w:r>
        <w:rPr>
          <w:rFonts w:ascii="宋体" w:hAnsi="宋体" w:hint="eastAsia"/>
          <w:sz w:val="24"/>
        </w:rPr>
        <w:t>基金托管人于每季度向存款银行发起查询查复，</w:t>
      </w:r>
      <w:r>
        <w:rPr>
          <w:rFonts w:ascii="宋体" w:hAnsi="宋体"/>
          <w:sz w:val="24"/>
        </w:rPr>
        <w:t>存款银行应</w:t>
      </w:r>
      <w:r>
        <w:rPr>
          <w:rFonts w:ascii="宋体" w:hAnsi="宋体" w:hint="eastAsia"/>
          <w:sz w:val="24"/>
        </w:rPr>
        <w:t>按照中国人民银行查询查复的有关时限要求及时回复</w:t>
      </w:r>
      <w:r>
        <w:rPr>
          <w:rFonts w:ascii="宋体" w:hAnsi="宋体"/>
          <w:sz w:val="24"/>
        </w:rPr>
        <w:t>。</w:t>
      </w:r>
      <w:r>
        <w:rPr>
          <w:rFonts w:ascii="宋体" w:hAnsi="宋体" w:hint="eastAsia"/>
          <w:sz w:val="24"/>
        </w:rPr>
        <w:t>基金管理人有责任督促存款银行及时回复查询查复。</w:t>
      </w:r>
      <w:r>
        <w:rPr>
          <w:rFonts w:ascii="宋体" w:hAnsi="宋体"/>
          <w:sz w:val="24"/>
        </w:rPr>
        <w:t>因存款银</w:t>
      </w:r>
      <w:r>
        <w:rPr>
          <w:rFonts w:ascii="宋体" w:hAnsi="宋体" w:hint="eastAsia"/>
          <w:sz w:val="24"/>
        </w:rPr>
        <w:t>行未及时回复造成的资金被挪用、盗取的责任由存款银行承担。</w:t>
      </w:r>
    </w:p>
    <w:p w14:paraId="4583FCE9" w14:textId="77777777" w:rsidR="008455AD" w:rsidRDefault="003C39E5">
      <w:pPr>
        <w:spacing w:line="480" w:lineRule="exact"/>
        <w:ind w:firstLineChars="200" w:firstLine="480"/>
        <w:rPr>
          <w:rFonts w:ascii="宋体" w:hAnsi="宋体"/>
          <w:sz w:val="24"/>
        </w:rPr>
      </w:pPr>
      <w:r>
        <w:rPr>
          <w:rFonts w:ascii="宋体" w:hAnsi="宋体" w:hint="eastAsia"/>
          <w:sz w:val="24"/>
        </w:rPr>
        <w:t>存款银行应配合基金托管人对存款凭证的</w:t>
      </w:r>
      <w:proofErr w:type="gramStart"/>
      <w:r>
        <w:rPr>
          <w:rFonts w:ascii="宋体" w:hAnsi="宋体" w:hint="eastAsia"/>
          <w:sz w:val="24"/>
        </w:rPr>
        <w:t>询</w:t>
      </w:r>
      <w:proofErr w:type="gramEnd"/>
      <w:r>
        <w:rPr>
          <w:rFonts w:ascii="宋体" w:hAnsi="宋体" w:hint="eastAsia"/>
          <w:sz w:val="24"/>
        </w:rPr>
        <w:t>证，并在</w:t>
      </w:r>
      <w:proofErr w:type="gramStart"/>
      <w:r>
        <w:rPr>
          <w:rFonts w:ascii="宋体" w:hAnsi="宋体" w:hint="eastAsia"/>
          <w:sz w:val="24"/>
        </w:rPr>
        <w:t>询</w:t>
      </w:r>
      <w:proofErr w:type="gramEnd"/>
      <w:r>
        <w:rPr>
          <w:rFonts w:ascii="宋体" w:hAnsi="宋体" w:hint="eastAsia"/>
          <w:sz w:val="24"/>
        </w:rPr>
        <w:t>证函上加盖存款银行公章寄送至基金托管人指定联系人。</w:t>
      </w:r>
    </w:p>
    <w:p w14:paraId="738A4F82" w14:textId="77777777" w:rsidR="008455AD" w:rsidRDefault="003C39E5">
      <w:pPr>
        <w:spacing w:line="360" w:lineRule="auto"/>
        <w:ind w:firstLineChars="200" w:firstLine="480"/>
        <w:outlineLvl w:val="2"/>
        <w:rPr>
          <w:rFonts w:ascii="宋体" w:hAnsi="宋体"/>
          <w:sz w:val="24"/>
        </w:rPr>
      </w:pPr>
      <w:r>
        <w:rPr>
          <w:rFonts w:ascii="宋体" w:hAnsi="宋体" w:hint="eastAsia"/>
          <w:sz w:val="24"/>
        </w:rPr>
        <w:t>（</w:t>
      </w:r>
      <w:r>
        <w:rPr>
          <w:rFonts w:ascii="宋体" w:hAnsi="宋体"/>
          <w:sz w:val="24"/>
        </w:rPr>
        <w:t>4</w:t>
      </w:r>
      <w:r>
        <w:rPr>
          <w:rFonts w:ascii="宋体" w:hAnsi="宋体" w:hint="eastAsia"/>
          <w:sz w:val="24"/>
        </w:rPr>
        <w:t>）到期兑付</w:t>
      </w:r>
    </w:p>
    <w:p w14:paraId="1C191867"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基金管理人提前通知基金托管人通过快递将存款凭证原件寄给存款银行分支机构指定的会计主管。存款银行未收到存款凭证原件的，应向基金托管人电话询问。存款到期</w:t>
      </w:r>
      <w:proofErr w:type="gramStart"/>
      <w:r>
        <w:rPr>
          <w:rFonts w:ascii="宋体" w:hAnsi="宋体" w:hint="eastAsia"/>
          <w:sz w:val="24"/>
        </w:rPr>
        <w:t>前基金</w:t>
      </w:r>
      <w:proofErr w:type="gramEnd"/>
      <w:r>
        <w:rPr>
          <w:rFonts w:ascii="宋体" w:hAnsi="宋体" w:hint="eastAsia"/>
          <w:sz w:val="24"/>
        </w:rPr>
        <w:t>管理人与存款银行确认存款凭证收到并于到期日兑付存款本息事宜。</w:t>
      </w:r>
    </w:p>
    <w:p w14:paraId="09C9E9BC" w14:textId="77777777" w:rsidR="008455AD" w:rsidRDefault="003C39E5">
      <w:pPr>
        <w:spacing w:line="360" w:lineRule="auto"/>
        <w:ind w:firstLineChars="200" w:firstLine="480"/>
        <w:rPr>
          <w:rFonts w:ascii="宋体" w:hAnsi="宋体"/>
          <w:sz w:val="24"/>
        </w:rPr>
      </w:pPr>
      <w:r>
        <w:rPr>
          <w:rFonts w:ascii="宋体" w:hAnsi="宋体" w:hint="eastAsia"/>
          <w:sz w:val="24"/>
        </w:rPr>
        <w:t>基金托管人在存款到期日未收到存款本息或存款本息金额不符时，通知基金管理人与存款银行接洽存款到账时间及利息补付事宜。基金管理人应将接洽结果告知基金托管人，基金托管人收妥存款本息的当日通知基金管理人。</w:t>
      </w:r>
    </w:p>
    <w:p w14:paraId="22187B42" w14:textId="77777777" w:rsidR="008455AD" w:rsidRDefault="003C39E5">
      <w:pPr>
        <w:spacing w:line="360" w:lineRule="auto"/>
        <w:ind w:firstLineChars="200" w:firstLine="480"/>
        <w:rPr>
          <w:rFonts w:ascii="宋体" w:hAnsi="宋体" w:cs="Arial"/>
          <w:szCs w:val="21"/>
        </w:rPr>
      </w:pPr>
      <w:r>
        <w:rPr>
          <w:rFonts w:ascii="宋体" w:hAnsi="宋体" w:hint="eastAsia"/>
          <w:sz w:val="24"/>
        </w:rPr>
        <w:t>基金管理人应在《存款协议书》中规定，存款凭证在邮寄过程中遗失的，存款银行应立即通知基金托管人，基金托管人在原存款凭证复印件上加盖公章并出具相关证明文件后，与存款银行指定会计主管电话确认后，存款银行应在到期日将存款本息划至指定的基金资金账户。</w:t>
      </w:r>
    </w:p>
    <w:p w14:paraId="203D6207" w14:textId="77777777" w:rsidR="008455AD" w:rsidRDefault="003C39E5">
      <w:pPr>
        <w:spacing w:line="360" w:lineRule="auto"/>
        <w:ind w:firstLineChars="200" w:firstLine="480"/>
        <w:rPr>
          <w:rFonts w:ascii="宋体" w:hAnsi="宋体"/>
          <w:sz w:val="24"/>
        </w:rPr>
      </w:pPr>
      <w:r>
        <w:rPr>
          <w:rFonts w:ascii="宋体" w:hAnsi="宋体" w:hint="eastAsia"/>
          <w:sz w:val="24"/>
        </w:rPr>
        <w:t>如果存款到期日为法定节假日，存款银行顺延至到期后第一个工作日支付，存款银行需按原协议约定利率和实际延期天数支付延期利息。</w:t>
      </w:r>
    </w:p>
    <w:p w14:paraId="6DE67238" w14:textId="77777777" w:rsidR="008455AD" w:rsidRDefault="003C39E5">
      <w:pPr>
        <w:spacing w:line="360" w:lineRule="auto"/>
        <w:ind w:firstLineChars="200" w:firstLine="480"/>
        <w:outlineLvl w:val="1"/>
        <w:rPr>
          <w:rFonts w:ascii="宋体" w:hAnsi="宋体"/>
          <w:sz w:val="24"/>
        </w:rPr>
      </w:pPr>
      <w:r>
        <w:rPr>
          <w:rFonts w:ascii="宋体" w:hAnsi="宋体"/>
          <w:sz w:val="24"/>
        </w:rPr>
        <w:t>4.提前支取</w:t>
      </w:r>
    </w:p>
    <w:p w14:paraId="3CB8B9B7" w14:textId="77777777" w:rsidR="008455AD" w:rsidRDefault="003C39E5">
      <w:pPr>
        <w:spacing w:line="360" w:lineRule="auto"/>
        <w:ind w:firstLineChars="200" w:firstLine="480"/>
        <w:rPr>
          <w:rFonts w:ascii="宋体" w:hAnsi="宋体"/>
          <w:sz w:val="24"/>
        </w:rPr>
      </w:pPr>
      <w:r>
        <w:rPr>
          <w:rFonts w:ascii="宋体" w:hAnsi="宋体" w:hint="eastAsia"/>
          <w:sz w:val="24"/>
        </w:rPr>
        <w:t>如果在存款期限内，由于基金规模发生缩减的原因或者出于流动性管理的需要等原因，基金管理人可以提前支取全部或部分资金。</w:t>
      </w:r>
    </w:p>
    <w:p w14:paraId="15B98690" w14:textId="77777777" w:rsidR="008455AD" w:rsidRDefault="003C39E5">
      <w:pPr>
        <w:spacing w:line="360" w:lineRule="auto"/>
        <w:ind w:firstLineChars="200" w:firstLine="480"/>
        <w:rPr>
          <w:rFonts w:ascii="宋体" w:hAnsi="宋体"/>
          <w:sz w:val="24"/>
        </w:rPr>
      </w:pPr>
      <w:r>
        <w:rPr>
          <w:rFonts w:ascii="宋体" w:hAnsi="宋体" w:hint="eastAsia"/>
          <w:sz w:val="24"/>
        </w:rPr>
        <w:t>提前支取的具体事项按照基金管理人与存款银行签订的《存款协议书》执行。</w:t>
      </w:r>
    </w:p>
    <w:p w14:paraId="096BF711" w14:textId="77777777" w:rsidR="008455AD" w:rsidRDefault="003C39E5">
      <w:pPr>
        <w:spacing w:line="360" w:lineRule="auto"/>
        <w:ind w:firstLineChars="200" w:firstLine="480"/>
        <w:outlineLvl w:val="1"/>
        <w:rPr>
          <w:rFonts w:ascii="宋体" w:hAnsi="宋体"/>
          <w:sz w:val="24"/>
        </w:rPr>
      </w:pPr>
      <w:r>
        <w:rPr>
          <w:rFonts w:ascii="宋体" w:hAnsi="宋体"/>
          <w:sz w:val="24"/>
        </w:rPr>
        <w:t>5.</w:t>
      </w:r>
      <w:r>
        <w:rPr>
          <w:rFonts w:ascii="宋体" w:hAnsi="宋体" w:hint="eastAsia"/>
          <w:sz w:val="24"/>
        </w:rPr>
        <w:t>基金投资银行存款的监督</w:t>
      </w:r>
    </w:p>
    <w:p w14:paraId="0DF1F5DC" w14:textId="77777777" w:rsidR="008455AD" w:rsidRDefault="003C39E5">
      <w:pPr>
        <w:spacing w:line="360" w:lineRule="auto"/>
        <w:ind w:firstLineChars="200" w:firstLine="480"/>
        <w:rPr>
          <w:rFonts w:ascii="宋体" w:hAnsi="宋体"/>
          <w:sz w:val="24"/>
        </w:rPr>
      </w:pPr>
      <w:r>
        <w:rPr>
          <w:rFonts w:ascii="宋体" w:hAnsi="宋体" w:hint="eastAsia"/>
          <w:sz w:val="24"/>
        </w:rPr>
        <w:t>基金托管人发现基金管理人在进行存款投资时有违反有关法律法规的规定及</w:t>
      </w:r>
      <w:r>
        <w:rPr>
          <w:rFonts w:ascii="宋体" w:hAnsi="宋体" w:hint="eastAsia"/>
          <w:sz w:val="24"/>
        </w:rPr>
        <w:lastRenderedPageBreak/>
        <w:t>《基金合同》的约定的行为，应及时以书面形式通知基金管理人在</w:t>
      </w:r>
      <w:r>
        <w:rPr>
          <w:rFonts w:ascii="宋体" w:hAnsi="宋体"/>
          <w:sz w:val="24"/>
        </w:rPr>
        <w:t>10</w:t>
      </w:r>
      <w:r>
        <w:rPr>
          <w:rFonts w:ascii="宋体" w:hAnsi="宋体" w:hint="eastAsia"/>
          <w:sz w:val="24"/>
        </w:rPr>
        <w:t>个工作日内纠正。基金管理人对基金托管人通知的违规事项未能在</w:t>
      </w:r>
      <w:r>
        <w:rPr>
          <w:rFonts w:ascii="宋体" w:hAnsi="宋体"/>
          <w:sz w:val="24"/>
        </w:rPr>
        <w:t>10</w:t>
      </w:r>
      <w:r>
        <w:rPr>
          <w:rFonts w:ascii="宋体" w:hAnsi="宋体" w:hint="eastAsia"/>
          <w:sz w:val="24"/>
        </w:rPr>
        <w:t>个工作日内纠正的，基金托管人应报告中国证监会。基金托管人发现基金管理人有重大违规行为，应立即报告中国证监会，同时通知基金管理人在</w:t>
      </w:r>
      <w:r>
        <w:rPr>
          <w:rFonts w:ascii="宋体" w:hAnsi="宋体"/>
          <w:sz w:val="24"/>
        </w:rPr>
        <w:t>10</w:t>
      </w:r>
      <w:r>
        <w:rPr>
          <w:rFonts w:ascii="宋体" w:hAnsi="宋体" w:hint="eastAsia"/>
          <w:sz w:val="24"/>
        </w:rPr>
        <w:t>个工作日内纠正或拒绝结算，若因基金管理人拒不执行造成基金财产损失的，相关损失由基金管理人承担，基金托管人不承担责任。</w:t>
      </w:r>
    </w:p>
    <w:p w14:paraId="1671B29F" w14:textId="77777777" w:rsidR="008455AD" w:rsidRDefault="003C39E5">
      <w:pPr>
        <w:spacing w:line="360" w:lineRule="auto"/>
        <w:ind w:firstLineChars="200" w:firstLine="480"/>
        <w:rPr>
          <w:rFonts w:ascii="宋体" w:hAnsi="宋体"/>
          <w:sz w:val="24"/>
        </w:rPr>
      </w:pPr>
      <w:bookmarkStart w:id="18" w:name="_Hlk68788494"/>
      <w:r>
        <w:rPr>
          <w:rFonts w:ascii="宋体" w:hAnsi="宋体" w:hint="eastAsia"/>
          <w:sz w:val="24"/>
        </w:rPr>
        <w:t>（四）基金托管人根据有关法律法规的规定及《基金合同》的约定，对基金管理人参与银行间债券市场进行监督。基金管理人应在基金投资运作之前向基金托管人提供符合法律法规及行业标准的、经慎重选择的、本基金适用的银行间债券市场交易对手名单并约定各交易对手所适用的交易结算方式。基金管理人有责任确保及时将更新后的交易对手名单发送给基金托管人，否则由此造成的损失应由基金管理人承担。如基金管理人在基金投资运作之前未向基金托管人提供银行间债券市场交易对手名单的，视为基金管理人认可全市场交易对手。基金管理人应严格按照交易对手名单的范围在银行间债券市场选择交易对手。基金托管人监督基金管理人是否按事前提供的银行间债券市场交易对手名单进行交易。在基金存续期间基金管理人可以调整交易对手名单，但应将调整结果提前通知基金托管人。新名单确定时已与本次剔除的交易对手所进行但尚未结算的交易，仍应按照协议进行结算，但不得再发生新的交易。如基金管理人根据市场需要临时调整银行间债券交易对手名单及结算方式的，应向基金托管人说明理由，并在与交易对手发生交易前3个交易</w:t>
      </w:r>
      <w:proofErr w:type="gramStart"/>
      <w:r>
        <w:rPr>
          <w:rFonts w:ascii="宋体" w:hAnsi="宋体" w:hint="eastAsia"/>
          <w:sz w:val="24"/>
        </w:rPr>
        <w:t>日内</w:t>
      </w:r>
      <w:r>
        <w:rPr>
          <w:rFonts w:ascii="宋体" w:hAnsi="宋体"/>
          <w:sz w:val="24"/>
        </w:rPr>
        <w:t>与</w:t>
      </w:r>
      <w:proofErr w:type="gramEnd"/>
      <w:r>
        <w:rPr>
          <w:rFonts w:ascii="宋体" w:hAnsi="宋体"/>
          <w:sz w:val="24"/>
        </w:rPr>
        <w:t>基金托管人协商解决。</w:t>
      </w:r>
      <w:bookmarkEnd w:id="18"/>
    </w:p>
    <w:p w14:paraId="22DE2BFF"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负责对交易对手的资信控制，按银行间债券市场的交易规则进行交易，并负责解决因交易对手不履行合同而造成的纠纷及损失。若未履约的交易对手在基金管理人确定的时间内仍未承担违约责任及其他相关法律责任的，基金管理人可以对相应损失先行予以承担，然后再向相关交易对手追偿。基金托管人则根据银行间债券市场成交单对合同履行情况进行监督。如基金托管人事后发现基金管理人没有按照事先约定的交易对手进行交易时，基金托管人应及时提醒基金管理人，基金托管人不承担由此造成的损失和责任。</w:t>
      </w:r>
    </w:p>
    <w:p w14:paraId="404A8BE3" w14:textId="77777777" w:rsidR="008455AD" w:rsidRDefault="003C39E5">
      <w:pPr>
        <w:spacing w:line="360" w:lineRule="auto"/>
        <w:ind w:firstLineChars="200" w:firstLine="480"/>
        <w:rPr>
          <w:rFonts w:ascii="宋体" w:hAnsi="宋体"/>
          <w:sz w:val="24"/>
        </w:rPr>
      </w:pPr>
      <w:r>
        <w:rPr>
          <w:rFonts w:ascii="宋体" w:hAnsi="宋体" w:hint="eastAsia"/>
          <w:sz w:val="24"/>
        </w:rPr>
        <w:t>（五）本基金投资流通受限证券，应遵守《关于基金投资非公开发行股票等流通受限证券有关问题的通知》等有关监管规定。</w:t>
      </w:r>
    </w:p>
    <w:p w14:paraId="06E54A6D" w14:textId="77777777" w:rsidR="008455AD" w:rsidRDefault="003C39E5">
      <w:pPr>
        <w:spacing w:line="360" w:lineRule="auto"/>
        <w:ind w:firstLineChars="200" w:firstLine="480"/>
        <w:rPr>
          <w:rFonts w:ascii="宋体" w:hAnsi="宋体"/>
          <w:sz w:val="24"/>
        </w:rPr>
      </w:pPr>
      <w:r>
        <w:rPr>
          <w:rFonts w:ascii="宋体" w:hAnsi="宋体"/>
          <w:sz w:val="24"/>
        </w:rPr>
        <w:t>1.流通受限证券包括由</w:t>
      </w:r>
      <w:r>
        <w:rPr>
          <w:rFonts w:ascii="宋体" w:hAnsi="宋体" w:hint="eastAsia"/>
          <w:sz w:val="24"/>
        </w:rPr>
        <w:t>相关法律法规</w:t>
      </w:r>
      <w:r>
        <w:rPr>
          <w:rFonts w:ascii="宋体" w:hAnsi="宋体"/>
          <w:sz w:val="24"/>
        </w:rPr>
        <w:t>规范的非公开发行股票、公开发行股票</w:t>
      </w:r>
      <w:r>
        <w:rPr>
          <w:rFonts w:ascii="宋体" w:hAnsi="宋体"/>
          <w:sz w:val="24"/>
        </w:rPr>
        <w:lastRenderedPageBreak/>
        <w:t>网下配售部分等在发行时明确一定期限锁定期的可交易证券，不包括由于发布重大消息或其他原因而临时停牌的证券、已发行未上市证券、回购交易中的质押</w:t>
      </w:r>
      <w:proofErr w:type="gramStart"/>
      <w:r>
        <w:rPr>
          <w:rFonts w:ascii="宋体" w:hAnsi="宋体"/>
          <w:sz w:val="24"/>
        </w:rPr>
        <w:t>券</w:t>
      </w:r>
      <w:proofErr w:type="gramEnd"/>
      <w:r>
        <w:rPr>
          <w:rFonts w:ascii="宋体" w:hAnsi="宋体"/>
          <w:sz w:val="24"/>
        </w:rPr>
        <w:t>等流通受限证券。</w:t>
      </w:r>
    </w:p>
    <w:p w14:paraId="2564EB9A" w14:textId="77777777" w:rsidR="008455AD" w:rsidRDefault="003C39E5">
      <w:pPr>
        <w:spacing w:line="360" w:lineRule="auto"/>
        <w:ind w:firstLineChars="200" w:firstLine="480"/>
        <w:rPr>
          <w:rFonts w:ascii="宋体" w:hAnsi="宋体"/>
          <w:sz w:val="24"/>
        </w:rPr>
      </w:pPr>
      <w:r>
        <w:rPr>
          <w:rFonts w:ascii="宋体" w:hAnsi="宋体" w:hint="eastAsia"/>
          <w:sz w:val="24"/>
        </w:rPr>
        <w:t>本基金可以投资经中国证监会批准的非公开发行证券，且限于由中国证券登记结算有限责任公司、中央国债登记结算有限责任公司或银行间市场清算所股份有限公司负责登记和存管的，并可在证券交易所或全国银行间债券市场交易的证券。</w:t>
      </w:r>
    </w:p>
    <w:p w14:paraId="2BAF28AC" w14:textId="77777777" w:rsidR="008455AD" w:rsidRDefault="003C39E5">
      <w:pPr>
        <w:spacing w:line="360" w:lineRule="auto"/>
        <w:ind w:firstLineChars="200" w:firstLine="480"/>
        <w:rPr>
          <w:rFonts w:ascii="宋体" w:hAnsi="宋体"/>
          <w:sz w:val="24"/>
        </w:rPr>
      </w:pPr>
      <w:r>
        <w:rPr>
          <w:rFonts w:ascii="宋体" w:hAnsi="宋体" w:hint="eastAsia"/>
          <w:sz w:val="24"/>
        </w:rPr>
        <w:t>本基金不得投资未经中国证监会批准的非公开发行证券。</w:t>
      </w:r>
    </w:p>
    <w:p w14:paraId="79B80B06" w14:textId="77777777" w:rsidR="008455AD" w:rsidRDefault="003C39E5">
      <w:pPr>
        <w:spacing w:line="360" w:lineRule="auto"/>
        <w:ind w:firstLineChars="200" w:firstLine="480"/>
        <w:rPr>
          <w:rFonts w:ascii="宋体" w:hAnsi="宋体"/>
          <w:sz w:val="24"/>
        </w:rPr>
      </w:pPr>
      <w:r>
        <w:rPr>
          <w:rFonts w:ascii="宋体" w:hAnsi="宋体" w:hint="eastAsia"/>
          <w:sz w:val="24"/>
        </w:rPr>
        <w:t>本基金不得投资有</w:t>
      </w:r>
      <w:proofErr w:type="gramStart"/>
      <w:r>
        <w:rPr>
          <w:rFonts w:ascii="宋体" w:hAnsi="宋体" w:hint="eastAsia"/>
          <w:sz w:val="24"/>
        </w:rPr>
        <w:t>锁定期但锁定</w:t>
      </w:r>
      <w:proofErr w:type="gramEnd"/>
      <w:r>
        <w:rPr>
          <w:rFonts w:ascii="宋体" w:hAnsi="宋体" w:hint="eastAsia"/>
          <w:sz w:val="24"/>
        </w:rPr>
        <w:t>期不明确的证券。</w:t>
      </w:r>
    </w:p>
    <w:p w14:paraId="248BDC65" w14:textId="77777777" w:rsidR="008455AD" w:rsidRDefault="003C39E5">
      <w:pPr>
        <w:spacing w:line="360" w:lineRule="auto"/>
        <w:ind w:firstLineChars="200" w:firstLine="480"/>
        <w:rPr>
          <w:rFonts w:ascii="宋体" w:hAnsi="宋体"/>
          <w:sz w:val="24"/>
        </w:rPr>
      </w:pPr>
      <w:r>
        <w:rPr>
          <w:rFonts w:ascii="宋体" w:hAnsi="宋体"/>
          <w:sz w:val="24"/>
        </w:rPr>
        <w:t>2.</w:t>
      </w:r>
      <w:r>
        <w:rPr>
          <w:rFonts w:ascii="宋体" w:hAnsi="宋体" w:hint="eastAsia"/>
          <w:sz w:val="24"/>
        </w:rPr>
        <w:t>基金管理人应在基金首次投资流通受限证券前，向基金托管人提供经基金管理人董事会批准的有关基金投资流通受限证券的投资决策流程、风险控制制度。基金投资非公开发行股票，基金管理人还应提供基金管理人董事会批准的流动性风险处置预案。上述资料应包括但不限于基金投资流通受限证券的投资额度和投资比例控制情况。</w:t>
      </w:r>
    </w:p>
    <w:p w14:paraId="2492C1DF"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基金管理人应至少</w:t>
      </w:r>
      <w:proofErr w:type="gramStart"/>
      <w:r>
        <w:rPr>
          <w:rFonts w:ascii="宋体" w:hAnsi="宋体" w:hint="eastAsia"/>
          <w:sz w:val="24"/>
        </w:rPr>
        <w:t>于首次</w:t>
      </w:r>
      <w:proofErr w:type="gramEnd"/>
      <w:r>
        <w:rPr>
          <w:rFonts w:ascii="宋体" w:hAnsi="宋体" w:hint="eastAsia"/>
          <w:sz w:val="24"/>
        </w:rPr>
        <w:t>执行投资指令之前两个工作日将上述资料书面发至基金托管人，保证基金托管人有足够的时间进行审核。基金托管人应在收到上述资料后两个工作日内，以书面或其他双方认可的方式确认收到上述资料。</w:t>
      </w:r>
    </w:p>
    <w:p w14:paraId="2D243DD0" w14:textId="77777777" w:rsidR="008455AD" w:rsidRDefault="003C39E5">
      <w:pPr>
        <w:spacing w:line="360" w:lineRule="auto"/>
        <w:ind w:firstLineChars="200" w:firstLine="480"/>
        <w:rPr>
          <w:rFonts w:ascii="宋体" w:hAnsi="宋体"/>
          <w:sz w:val="24"/>
        </w:rPr>
      </w:pPr>
      <w:r>
        <w:rPr>
          <w:rFonts w:ascii="宋体" w:hAnsi="宋体" w:hint="eastAsia"/>
          <w:sz w:val="24"/>
        </w:rPr>
        <w:t>基金管理人对本基金投资流通受限证券的流动性风险负责，确保对相关风险采取积极有效的措施，在合理的时间内有效解决基金运作的流动性问题。如因基金巨额赎回或市场发生剧烈变动等原因而导致基金现金周转困难时，基金管理人应保证提供足额现金确保基金的支付结算，并承担相应损失。对本基金因投资流通受限证券导致的流动性风险，基金托管人不承担任何责任。</w:t>
      </w:r>
    </w:p>
    <w:p w14:paraId="62641812" w14:textId="77777777" w:rsidR="008455AD" w:rsidRDefault="003C39E5">
      <w:pPr>
        <w:spacing w:line="360" w:lineRule="auto"/>
        <w:ind w:firstLineChars="200" w:firstLine="480"/>
        <w:rPr>
          <w:rFonts w:ascii="宋体" w:hAnsi="宋体"/>
          <w:sz w:val="24"/>
        </w:rPr>
      </w:pPr>
      <w:r>
        <w:rPr>
          <w:rFonts w:ascii="宋体" w:hAnsi="宋体"/>
          <w:sz w:val="24"/>
        </w:rPr>
        <w:t>3.基金投资</w:t>
      </w:r>
      <w:r>
        <w:rPr>
          <w:rFonts w:ascii="宋体" w:hAnsi="宋体" w:hint="eastAsia"/>
          <w:sz w:val="24"/>
        </w:rPr>
        <w:t>非</w:t>
      </w:r>
      <w:r>
        <w:rPr>
          <w:rFonts w:ascii="宋体" w:hAnsi="宋体"/>
          <w:sz w:val="24"/>
        </w:rPr>
        <w:t>公开发行股票前，基金管理人应向基金托管人提供符合法律法规要求的有关书面信息，包括但不限于拟发行证券主体的中国证监会批准文件、发行证券数量、发行价格、锁定期，基金拟认购的数量、价格、总成本、应划付的认购款、资金划付时间等。基金管理人应保证上述信息的真实、完整，并应至少</w:t>
      </w:r>
      <w:proofErr w:type="gramStart"/>
      <w:r>
        <w:rPr>
          <w:rFonts w:ascii="宋体" w:hAnsi="宋体" w:hint="eastAsia"/>
          <w:sz w:val="24"/>
        </w:rPr>
        <w:t>于拟执行</w:t>
      </w:r>
      <w:proofErr w:type="gramEnd"/>
      <w:r>
        <w:rPr>
          <w:rFonts w:ascii="宋体" w:hAnsi="宋体" w:hint="eastAsia"/>
          <w:sz w:val="24"/>
        </w:rPr>
        <w:t>投资指令前两个工作日将上述信息书面发至基金托管人，保证基金托管人有足够的时间进行审核。</w:t>
      </w:r>
    </w:p>
    <w:p w14:paraId="34FC5DA1" w14:textId="77777777" w:rsidR="008455AD" w:rsidRDefault="003C39E5">
      <w:pPr>
        <w:spacing w:line="360" w:lineRule="auto"/>
        <w:ind w:firstLineChars="200" w:firstLine="480"/>
        <w:rPr>
          <w:rFonts w:ascii="宋体" w:hAnsi="宋体"/>
          <w:sz w:val="24"/>
        </w:rPr>
      </w:pPr>
      <w:r>
        <w:rPr>
          <w:rFonts w:ascii="宋体" w:hAnsi="宋体" w:hint="eastAsia"/>
          <w:sz w:val="24"/>
        </w:rPr>
        <w:t>由于基金管理人未及时提供有关证券的具体的必要的信息，致使基金托管人无法审核认购指令而影响认购款项划拨的，基金托管人免于承担责任。</w:t>
      </w:r>
    </w:p>
    <w:p w14:paraId="50A0C354" w14:textId="77777777" w:rsidR="008455AD" w:rsidRDefault="003C39E5">
      <w:pPr>
        <w:spacing w:line="360" w:lineRule="auto"/>
        <w:ind w:firstLineChars="200" w:firstLine="480"/>
        <w:rPr>
          <w:rFonts w:ascii="宋体" w:hAnsi="宋体"/>
          <w:sz w:val="24"/>
        </w:rPr>
      </w:pPr>
      <w:r>
        <w:rPr>
          <w:rFonts w:ascii="宋体" w:hAnsi="宋体"/>
          <w:sz w:val="24"/>
        </w:rPr>
        <w:lastRenderedPageBreak/>
        <w:t>4.基金托管人依照法律法规</w:t>
      </w:r>
      <w:r>
        <w:rPr>
          <w:rFonts w:ascii="宋体" w:hAnsi="宋体" w:hint="eastAsia"/>
          <w:sz w:val="24"/>
        </w:rPr>
        <w:t>、《基金合同》、《托管协议》审核基金管理人投资流通受限证券的行为。如发现基金管理人违反了《基金合同》、《托管协议》以及其他相关法律法规的有关规定，应及时通知基金管理人，并呈报中国证监会，同时采取合理措施保护基金投资人的利益。基金托管人有权对基金管理人的违法、违规以及违反《基金合同》、《托管协议》的投资指令不予执行，并立即通知基金管理人纠正，基金管理人不予纠正或已代表基金签署合同不得不执行时，基金托管人应向中国证监会报告。</w:t>
      </w:r>
    </w:p>
    <w:p w14:paraId="42723F30" w14:textId="77777777" w:rsidR="008455AD" w:rsidRDefault="003C39E5">
      <w:pPr>
        <w:spacing w:line="360" w:lineRule="auto"/>
        <w:ind w:firstLineChars="200" w:firstLine="480"/>
        <w:rPr>
          <w:rFonts w:ascii="宋体" w:hAnsi="宋体" w:cs="Arial"/>
          <w:szCs w:val="21"/>
        </w:rPr>
      </w:pPr>
      <w:r>
        <w:rPr>
          <w:rFonts w:ascii="宋体" w:hAnsi="宋体"/>
          <w:sz w:val="24"/>
        </w:rPr>
        <w:t>5.基金管理</w:t>
      </w:r>
      <w:r>
        <w:rPr>
          <w:rFonts w:ascii="宋体" w:hAnsi="宋体" w:hint="eastAsia"/>
          <w:sz w:val="24"/>
        </w:rPr>
        <w:t>人</w:t>
      </w:r>
      <w:r>
        <w:rPr>
          <w:rFonts w:ascii="宋体" w:hAnsi="宋体"/>
          <w:sz w:val="24"/>
        </w:rPr>
        <w:t>应在基金投资非公开发行股票后</w:t>
      </w:r>
      <w:r>
        <w:rPr>
          <w:rFonts w:ascii="宋体" w:hAnsi="宋体" w:hint="eastAsia"/>
          <w:sz w:val="24"/>
        </w:rPr>
        <w:t>按照法律法规规定的期限，</w:t>
      </w:r>
      <w:r>
        <w:rPr>
          <w:rFonts w:ascii="宋体" w:hAnsi="宋体"/>
          <w:sz w:val="24"/>
        </w:rPr>
        <w:t>在中国证监会</w:t>
      </w:r>
      <w:r>
        <w:rPr>
          <w:rFonts w:ascii="宋体" w:hAnsi="宋体" w:hint="eastAsia"/>
          <w:sz w:val="24"/>
        </w:rPr>
        <w:t>规定</w:t>
      </w:r>
      <w:r>
        <w:rPr>
          <w:rFonts w:ascii="宋体" w:hAnsi="宋体"/>
          <w:sz w:val="24"/>
        </w:rPr>
        <w:t>媒介披露所投资非公开发行股票的名称、数量、总成本、账面价值</w:t>
      </w:r>
      <w:r>
        <w:rPr>
          <w:rFonts w:ascii="宋体" w:hAnsi="宋体" w:hint="eastAsia"/>
          <w:sz w:val="24"/>
        </w:rPr>
        <w:t>，</w:t>
      </w:r>
      <w:r>
        <w:rPr>
          <w:rFonts w:ascii="宋体" w:hAnsi="宋体"/>
          <w:sz w:val="24"/>
        </w:rPr>
        <w:t>以及总成本和账面价值占基金资产净值的比例、锁定期等信息。</w:t>
      </w:r>
    </w:p>
    <w:p w14:paraId="33EEEDD4" w14:textId="77777777" w:rsidR="008455AD" w:rsidRDefault="003C39E5">
      <w:pPr>
        <w:spacing w:line="360" w:lineRule="auto"/>
        <w:ind w:firstLineChars="200" w:firstLine="480"/>
        <w:rPr>
          <w:rFonts w:ascii="宋体" w:hAnsi="宋体"/>
          <w:sz w:val="24"/>
        </w:rPr>
      </w:pPr>
      <w:r>
        <w:rPr>
          <w:rFonts w:ascii="宋体" w:hAnsi="宋体" w:hint="eastAsia"/>
          <w:sz w:val="24"/>
        </w:rPr>
        <w:t>（六）基金管理人应当对投资中期票据业务进行研究，认真评估中期票据投资业务的风险，本着审慎、勤勉尽责的原则进行中期票据的投资业务，并应符合法律法规及监管机构的相关规定。</w:t>
      </w:r>
    </w:p>
    <w:p w14:paraId="7026AC3D"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cs="Arial" w:hint="eastAsia"/>
          <w:szCs w:val="21"/>
        </w:rPr>
        <w:t>七</w:t>
      </w:r>
      <w:r>
        <w:rPr>
          <w:rFonts w:ascii="宋体" w:hAnsi="宋体" w:hint="eastAsia"/>
          <w:sz w:val="24"/>
        </w:rPr>
        <w:t>）基金托管人根据有关法律法规的规定及《基金合同》的约定，对基金资产净值计算及各类基金份额净值计算、基金费用开支及收入确定、基金收益分配、相关信息披露、基金宣传推介材料中登载基金业绩表现数据等进行监督和核查。</w:t>
      </w:r>
    </w:p>
    <w:p w14:paraId="16AA9247" w14:textId="77777777" w:rsidR="008455AD" w:rsidRDefault="003C39E5">
      <w:pPr>
        <w:spacing w:line="360" w:lineRule="auto"/>
        <w:ind w:firstLineChars="200" w:firstLine="480"/>
        <w:rPr>
          <w:rFonts w:ascii="宋体" w:hAnsi="宋体"/>
          <w:sz w:val="24"/>
        </w:rPr>
      </w:pPr>
      <w:r>
        <w:rPr>
          <w:rFonts w:ascii="宋体" w:hAnsi="宋体"/>
          <w:sz w:val="24"/>
        </w:rPr>
        <w:t>（</w:t>
      </w:r>
      <w:r>
        <w:rPr>
          <w:rFonts w:ascii="宋体" w:hAnsi="宋体" w:cs="宋体" w:hint="eastAsia"/>
        </w:rPr>
        <w:t>八</w:t>
      </w:r>
      <w:r>
        <w:rPr>
          <w:rFonts w:ascii="宋体" w:hAnsi="宋体"/>
          <w:sz w:val="24"/>
        </w:rPr>
        <w:t>）基金托管人发现基金管理人的上述事项及投资指令或实际投资运作违反法律法规、《基金合同》和本托管协议的规定，应及时以电话、邮件或书面提示等方式通知基金管理人限期纠正。基金管理人应积极配合和协助基金托管人的监督和核查。基金管理人收到通知后应及时核对并回复基金托管人，对于收到的书面通知，基金管理人应以书面形式给基金托管人发出回函，就基金托管人的疑义进行解释或举证，说明违规原因及纠正期限。在上述规定期限内，基金托管人有权随时对通知事项进行复查，督促基金管理人改正。基金管理人对基金托管人通知的违规事项未能在限期内纠正的，基金托管人应报告中国证监会。</w:t>
      </w:r>
    </w:p>
    <w:p w14:paraId="28BA79D9"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cs="Arial" w:hint="eastAsia"/>
          <w:szCs w:val="21"/>
        </w:rPr>
        <w:t>九</w:t>
      </w:r>
      <w:r>
        <w:rPr>
          <w:rFonts w:ascii="宋体" w:hAnsi="宋体" w:hint="eastAsia"/>
          <w:sz w:val="24"/>
        </w:rPr>
        <w:t>）基金管理人有义务配合和协助基金托管人依照法律法规、《基金合同》和本托管协议对基金业务执行核查。包括但不限于：对基金托管人发出的提示，基金管理人应在规定时间内答复并改正，或就基金托管人的疑义进行解释或举证；对基金托管人按照法律法规、基金合同和本托管协议的要求需向中国证监会报送基金监督报告的事项，基金管理人应积极配合提供相关数据资料和制度等。</w:t>
      </w:r>
    </w:p>
    <w:p w14:paraId="14E13B53" w14:textId="77777777" w:rsidR="008455AD" w:rsidRDefault="003C39E5">
      <w:pPr>
        <w:spacing w:line="360" w:lineRule="auto"/>
        <w:ind w:firstLineChars="200" w:firstLine="480"/>
        <w:rPr>
          <w:rFonts w:ascii="宋体" w:hAnsi="宋体"/>
          <w:sz w:val="24"/>
        </w:rPr>
      </w:pPr>
      <w:r>
        <w:rPr>
          <w:rFonts w:ascii="宋体" w:hAnsi="宋体" w:hint="eastAsia"/>
          <w:sz w:val="24"/>
        </w:rPr>
        <w:t>（</w:t>
      </w:r>
      <w:r>
        <w:rPr>
          <w:rFonts w:ascii="宋体" w:hAnsi="宋体" w:cs="Arial" w:hint="eastAsia"/>
          <w:szCs w:val="21"/>
        </w:rPr>
        <w:t>十</w:t>
      </w:r>
      <w:r>
        <w:rPr>
          <w:rFonts w:ascii="宋体" w:hAnsi="宋体" w:hint="eastAsia"/>
          <w:sz w:val="24"/>
        </w:rPr>
        <w:t>）</w:t>
      </w:r>
      <w:proofErr w:type="gramStart"/>
      <w:r>
        <w:rPr>
          <w:rFonts w:ascii="宋体" w:hAnsi="宋体" w:hint="eastAsia"/>
          <w:sz w:val="24"/>
        </w:rPr>
        <w:t>若基金</w:t>
      </w:r>
      <w:proofErr w:type="gramEnd"/>
      <w:r>
        <w:rPr>
          <w:rFonts w:ascii="宋体" w:hAnsi="宋体" w:hint="eastAsia"/>
          <w:sz w:val="24"/>
        </w:rPr>
        <w:t>托管人发现基金管理人依据交易程序已经生效的指令违反法律、</w:t>
      </w:r>
      <w:r>
        <w:rPr>
          <w:rFonts w:ascii="宋体" w:hAnsi="宋体" w:hint="eastAsia"/>
          <w:sz w:val="24"/>
        </w:rPr>
        <w:lastRenderedPageBreak/>
        <w:t>行政法规和其他有关规定，或者违反基金合同约定的，应当立即通知基金管理人及时纠正，由此造成的损失由基金管理人承担，基金托管人在履行其通知义务后，予以免责。</w:t>
      </w:r>
    </w:p>
    <w:p w14:paraId="1FAD8930" w14:textId="77777777" w:rsidR="008455AD" w:rsidRDefault="003C39E5">
      <w:pPr>
        <w:spacing w:line="360" w:lineRule="auto"/>
        <w:ind w:firstLineChars="200" w:firstLine="480"/>
        <w:rPr>
          <w:rFonts w:ascii="宋体" w:hAnsi="宋体"/>
          <w:sz w:val="24"/>
        </w:rPr>
      </w:pPr>
      <w:r>
        <w:rPr>
          <w:rFonts w:ascii="宋体" w:hAnsi="宋体" w:hint="eastAsia"/>
          <w:sz w:val="24"/>
        </w:rPr>
        <w:t>（十一）基金托管人发现基金管理人有重大违规行为，应及时报告中国证监会，同时通知基金管理人限期纠正。</w:t>
      </w:r>
    </w:p>
    <w:p w14:paraId="5F74CC74" w14:textId="77777777" w:rsidR="008455AD" w:rsidRDefault="003C39E5">
      <w:pPr>
        <w:spacing w:line="360" w:lineRule="auto"/>
        <w:ind w:firstLineChars="200" w:firstLine="480"/>
        <w:rPr>
          <w:rFonts w:ascii="宋体" w:hAnsi="宋体"/>
          <w:sz w:val="24"/>
        </w:rPr>
      </w:pPr>
      <w:r>
        <w:rPr>
          <w:rFonts w:ascii="宋体" w:hAnsi="宋体" w:hint="eastAsia"/>
          <w:sz w:val="24"/>
        </w:rPr>
        <w:t>（十二）</w:t>
      </w:r>
      <w:proofErr w:type="gramStart"/>
      <w:r>
        <w:rPr>
          <w:rFonts w:ascii="宋体" w:hAnsi="宋体" w:hint="eastAsia"/>
          <w:sz w:val="24"/>
        </w:rPr>
        <w:t>侧袋机制</w:t>
      </w:r>
      <w:proofErr w:type="gramEnd"/>
      <w:r>
        <w:rPr>
          <w:rFonts w:ascii="宋体" w:hAnsi="宋体" w:hint="eastAsia"/>
          <w:sz w:val="24"/>
        </w:rPr>
        <w:t>的实施和投资运作安排</w:t>
      </w:r>
    </w:p>
    <w:p w14:paraId="1ED46C10" w14:textId="77777777" w:rsidR="008455AD" w:rsidRDefault="003C39E5">
      <w:pPr>
        <w:spacing w:line="360" w:lineRule="auto"/>
        <w:ind w:firstLineChars="200" w:firstLine="480"/>
        <w:rPr>
          <w:rFonts w:ascii="宋体" w:hAnsi="宋体"/>
          <w:sz w:val="24"/>
        </w:rPr>
      </w:pPr>
      <w:r>
        <w:rPr>
          <w:rFonts w:ascii="宋体" w:hAnsi="宋体" w:hint="eastAsia"/>
          <w:sz w:val="24"/>
        </w:rPr>
        <w:t>当基金持有特定资产且存在或潜在大额赎回申请时，根据最大限度保护基金份额持有人利益的原则，基金管理人经与基金托管人协商一致，并咨询会计师事务所意见后，可以依照法律法规及基金合同的约定</w:t>
      </w:r>
      <w:proofErr w:type="gramStart"/>
      <w:r>
        <w:rPr>
          <w:rFonts w:ascii="宋体" w:hAnsi="宋体" w:hint="eastAsia"/>
          <w:sz w:val="24"/>
        </w:rPr>
        <w:t>启用侧袋机制</w:t>
      </w:r>
      <w:proofErr w:type="gramEnd"/>
      <w:r>
        <w:rPr>
          <w:rFonts w:ascii="宋体" w:hAnsi="宋体" w:hint="eastAsia"/>
          <w:sz w:val="24"/>
        </w:rPr>
        <w:t>。</w:t>
      </w:r>
    </w:p>
    <w:p w14:paraId="56426732" w14:textId="77777777" w:rsidR="008455AD" w:rsidRDefault="003C39E5">
      <w:pPr>
        <w:spacing w:line="360" w:lineRule="auto"/>
        <w:ind w:firstLineChars="200" w:firstLine="480"/>
        <w:rPr>
          <w:rFonts w:ascii="宋体" w:hAnsi="宋体"/>
          <w:sz w:val="24"/>
        </w:rPr>
      </w:pPr>
      <w:proofErr w:type="gramStart"/>
      <w:r>
        <w:rPr>
          <w:rFonts w:ascii="宋体" w:hAnsi="宋体" w:hint="eastAsia"/>
          <w:sz w:val="24"/>
        </w:rPr>
        <w:t>侧袋机制</w:t>
      </w:r>
      <w:proofErr w:type="gramEnd"/>
      <w:r>
        <w:rPr>
          <w:rFonts w:ascii="宋体" w:hAnsi="宋体" w:hint="eastAsia"/>
          <w:sz w:val="24"/>
        </w:rPr>
        <w:t>实施期间，基金合同约定的投资组合比例、投资策略、组合限制、业绩比较基准、风险收益特征等约定仅</w:t>
      </w:r>
      <w:proofErr w:type="gramStart"/>
      <w:r>
        <w:rPr>
          <w:rFonts w:ascii="宋体" w:hAnsi="宋体" w:hint="eastAsia"/>
          <w:sz w:val="24"/>
        </w:rPr>
        <w:t>适用于主袋账户</w:t>
      </w:r>
      <w:proofErr w:type="gramEnd"/>
      <w:r>
        <w:rPr>
          <w:rFonts w:ascii="宋体" w:hAnsi="宋体" w:hint="eastAsia"/>
          <w:sz w:val="24"/>
        </w:rPr>
        <w:t>。</w:t>
      </w:r>
    </w:p>
    <w:p w14:paraId="4C7DCAA5" w14:textId="77777777" w:rsidR="008455AD" w:rsidRDefault="003C39E5">
      <w:pPr>
        <w:spacing w:line="360" w:lineRule="auto"/>
        <w:ind w:firstLineChars="200" w:firstLine="480"/>
        <w:rPr>
          <w:rFonts w:ascii="宋体" w:hAnsi="宋体"/>
          <w:sz w:val="24"/>
        </w:rPr>
      </w:pPr>
      <w:proofErr w:type="gramStart"/>
      <w:r>
        <w:rPr>
          <w:rFonts w:ascii="宋体" w:hAnsi="宋体" w:hint="eastAsia"/>
          <w:sz w:val="24"/>
        </w:rPr>
        <w:t>侧袋账户</w:t>
      </w:r>
      <w:proofErr w:type="gramEnd"/>
      <w:r>
        <w:rPr>
          <w:rFonts w:ascii="宋体" w:hAnsi="宋体" w:hint="eastAsia"/>
          <w:sz w:val="24"/>
        </w:rPr>
        <w:t>的实施条件、实施程序、运作安排、投资安排、特定资产的处置变现和支付等对投资者权益有重大影响的事项详见招募说明书的规定。</w:t>
      </w:r>
    </w:p>
    <w:p w14:paraId="10D401D9" w14:textId="77777777" w:rsidR="008455AD" w:rsidRDefault="003C39E5">
      <w:pPr>
        <w:pStyle w:val="2"/>
        <w:spacing w:beforeLines="100" w:before="312" w:afterLines="50" w:after="156" w:line="360" w:lineRule="auto"/>
        <w:jc w:val="center"/>
        <w:rPr>
          <w:rFonts w:ascii="宋体" w:hAnsi="宋体"/>
          <w:sz w:val="24"/>
        </w:rPr>
      </w:pPr>
      <w:bookmarkStart w:id="19" w:name="_Toc108512358"/>
      <w:bookmarkStart w:id="20" w:name="_Toc110761796"/>
      <w:bookmarkStart w:id="21" w:name="_Toc86223242"/>
      <w:bookmarkStart w:id="22" w:name="_Toc118972648"/>
      <w:bookmarkStart w:id="23" w:name="_Toc86726439"/>
      <w:bookmarkStart w:id="24" w:name="_Toc120435783"/>
      <w:bookmarkStart w:id="25" w:name="_Toc89163368"/>
      <w:bookmarkStart w:id="26" w:name="_Toc118212950"/>
      <w:bookmarkStart w:id="27" w:name="_Toc118774803"/>
      <w:bookmarkStart w:id="28" w:name="_Toc119402710"/>
      <w:bookmarkStart w:id="29" w:name="_Toc86649722"/>
      <w:bookmarkStart w:id="30" w:name="_Toc86737929"/>
      <w:bookmarkStart w:id="31" w:name="_Toc110830492"/>
      <w:bookmarkStart w:id="32" w:name="_Toc86727355"/>
      <w:bookmarkStart w:id="33" w:name="_Toc86225291"/>
      <w:bookmarkStart w:id="34" w:name="_Toc110765660"/>
      <w:r>
        <w:rPr>
          <w:rFonts w:ascii="宋体" w:hAnsi="宋体"/>
          <w:sz w:val="24"/>
        </w:rPr>
        <w:br w:type="page"/>
      </w:r>
      <w:bookmarkStart w:id="35" w:name="_Toc384992694"/>
      <w:bookmarkStart w:id="36" w:name="_Toc348082032"/>
      <w:bookmarkStart w:id="37" w:name="_Toc488938613"/>
      <w:r>
        <w:rPr>
          <w:rFonts w:ascii="宋体" w:hAnsi="宋体" w:hint="eastAsia"/>
          <w:sz w:val="24"/>
        </w:rPr>
        <w:lastRenderedPageBreak/>
        <w:t>四、基金管理人对基金托管人的业务核查</w:t>
      </w:r>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p>
    <w:p w14:paraId="3057968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一）基金管理人对基金托管人履行托管职责情况进行核查，核查事项包括基金托管人安全保管基金财产、开设基金财产的资金账户、证券账户等投资所需账户、复核基金管理人计算的各类基金份额的基金资产净值和基金份额净值、根据基金管理人指令办理清算交收、相关信息披露和监督基金投资运作等行为。</w:t>
      </w:r>
    </w:p>
    <w:p w14:paraId="2B35C74E"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二）基金管理人发现基金托管人擅自挪用基金财产、未对基金财产实行分账管理、未执行或无故延迟执行基金管理人资金划拨指令、泄露基金投资信息等违反《基金法》、基金合同、托管协议及其他有关规定时，应及时以书面形式通知基金托管人限期纠正。基金托管人收到书面通知后应在下一工作日前及时核对并以书面形式给基金管理人发出回函，说明违规原因及纠正期限，并保证在规定期限内及时改正。在上述规定期限内，基金管理人有权随时对通知事项进行复查，督促基金托管人改正。</w:t>
      </w:r>
    </w:p>
    <w:p w14:paraId="492BB92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三）基金托管人有义务配合和协助基金管理人依照法律法规、基金合同和本托管协议对基金业务执行核查，包括但不限于：对基金管理人发出的书面提示，基金托管人应在规定时间内答复并改正，或就基金管理人的疑义进行解释或举证；基金托管人应积极配合提供相关资料以</w:t>
      </w:r>
      <w:proofErr w:type="gramStart"/>
      <w:r>
        <w:rPr>
          <w:rFonts w:ascii="宋体" w:hAnsi="宋体" w:hint="eastAsia"/>
          <w:sz w:val="24"/>
        </w:rPr>
        <w:t>供基金</w:t>
      </w:r>
      <w:proofErr w:type="gramEnd"/>
      <w:r>
        <w:rPr>
          <w:rFonts w:ascii="宋体" w:hAnsi="宋体" w:hint="eastAsia"/>
          <w:sz w:val="24"/>
        </w:rPr>
        <w:t>管理人核查基金财产的完整性和真实性。</w:t>
      </w:r>
    </w:p>
    <w:p w14:paraId="2D6AE16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（四）基金管理人发现基金托管人有重大违规行为，应及时报告中国证监会，同时通知基金托管人限期纠正，并将纠正结果报告中国证监会。</w:t>
      </w:r>
    </w:p>
    <w:p w14:paraId="78557318" w14:textId="77777777" w:rsidR="008455AD" w:rsidRDefault="003C39E5">
      <w:pPr>
        <w:pStyle w:val="2"/>
        <w:spacing w:beforeLines="100" w:before="312" w:afterLines="50" w:after="156" w:line="360" w:lineRule="auto"/>
        <w:jc w:val="center"/>
        <w:rPr>
          <w:rFonts w:ascii="宋体" w:hAnsi="宋体"/>
          <w:sz w:val="24"/>
        </w:rPr>
      </w:pPr>
      <w:bookmarkStart w:id="38" w:name="_Toc89163369"/>
      <w:bookmarkStart w:id="39" w:name="_Toc118972649"/>
      <w:bookmarkStart w:id="40" w:name="_Toc86223243"/>
      <w:bookmarkStart w:id="41" w:name="_Toc86726440"/>
      <w:bookmarkStart w:id="42" w:name="_Toc84133786"/>
      <w:bookmarkStart w:id="43" w:name="_Toc118774804"/>
      <w:bookmarkStart w:id="44" w:name="_Toc110830493"/>
      <w:bookmarkStart w:id="45" w:name="_Toc108512359"/>
      <w:bookmarkStart w:id="46" w:name="_Toc84234435"/>
      <w:bookmarkStart w:id="47" w:name="_Toc86649723"/>
      <w:bookmarkStart w:id="48" w:name="_Toc120435784"/>
      <w:bookmarkStart w:id="49" w:name="_Toc84234388"/>
      <w:bookmarkStart w:id="50" w:name="_Toc86204789"/>
      <w:bookmarkStart w:id="51" w:name="_Toc110765661"/>
      <w:bookmarkStart w:id="52" w:name="_Toc86225292"/>
      <w:bookmarkStart w:id="53" w:name="_Toc86737930"/>
      <w:bookmarkStart w:id="54" w:name="_Toc118212951"/>
      <w:bookmarkStart w:id="55" w:name="_Toc119402711"/>
      <w:bookmarkStart w:id="56" w:name="_Toc110761797"/>
      <w:bookmarkStart w:id="57" w:name="_Toc86727356"/>
      <w:r>
        <w:rPr>
          <w:rFonts w:ascii="宋体" w:hAnsi="宋体"/>
          <w:sz w:val="24"/>
        </w:rPr>
        <w:br w:type="page"/>
      </w:r>
      <w:bookmarkStart w:id="58" w:name="_Toc488938614"/>
      <w:bookmarkStart w:id="59" w:name="_Toc348082033"/>
      <w:bookmarkStart w:id="60" w:name="_Toc384992695"/>
      <w:r>
        <w:rPr>
          <w:rFonts w:ascii="宋体" w:hAnsi="宋体" w:hint="eastAsia"/>
          <w:sz w:val="24"/>
        </w:rPr>
        <w:lastRenderedPageBreak/>
        <w:t>五、基金财产的保管</w:t>
      </w:r>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p>
    <w:p w14:paraId="012D61A6"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（一）基金财产保管的原则</w:t>
      </w:r>
    </w:p>
    <w:p w14:paraId="4507CF95"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1.基金财产应独立于基金管理人、基金托管人的固有财产。</w:t>
      </w:r>
    </w:p>
    <w:p w14:paraId="57B35C66"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2.基金托管人应安全保管基金财产。</w:t>
      </w:r>
    </w:p>
    <w:p w14:paraId="16EC8F1F"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3.基金托管人按照规定开设基金财产</w:t>
      </w:r>
      <w:r>
        <w:rPr>
          <w:rFonts w:ascii="宋体" w:hAnsi="宋体" w:cs="Arial" w:hint="eastAsia"/>
          <w:sz w:val="24"/>
        </w:rPr>
        <w:t>的</w:t>
      </w:r>
      <w:r>
        <w:rPr>
          <w:rFonts w:ascii="宋体" w:hAnsi="宋体" w:cs="Arial"/>
          <w:sz w:val="24"/>
        </w:rPr>
        <w:t>资金账户</w:t>
      </w:r>
      <w:r>
        <w:rPr>
          <w:rFonts w:ascii="宋体" w:hAnsi="宋体" w:cs="Arial" w:hint="eastAsia"/>
          <w:sz w:val="24"/>
        </w:rPr>
        <w:t>、</w:t>
      </w:r>
      <w:r>
        <w:rPr>
          <w:rFonts w:ascii="宋体" w:hAnsi="宋体" w:cs="Arial"/>
          <w:sz w:val="24"/>
        </w:rPr>
        <w:t>证券账户</w:t>
      </w:r>
      <w:r>
        <w:rPr>
          <w:rFonts w:ascii="宋体" w:hAnsi="宋体" w:cs="Arial" w:hint="eastAsia"/>
          <w:sz w:val="24"/>
        </w:rPr>
        <w:t>等</w:t>
      </w:r>
      <w:r>
        <w:rPr>
          <w:rFonts w:ascii="宋体" w:hAnsi="宋体" w:hint="eastAsia"/>
          <w:sz w:val="24"/>
        </w:rPr>
        <w:t>投资所需的相关账户。</w:t>
      </w:r>
    </w:p>
    <w:p w14:paraId="0C3B587B"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4.基金托管人对所托管的不同基金财产分别设置账户，</w:t>
      </w:r>
      <w:r>
        <w:rPr>
          <w:rFonts w:ascii="宋体" w:hAnsi="宋体" w:hint="eastAsia"/>
          <w:sz w:val="24"/>
        </w:rPr>
        <w:t>独立核算，分账管理，</w:t>
      </w:r>
      <w:r>
        <w:rPr>
          <w:rFonts w:ascii="宋体" w:hAnsi="宋体"/>
          <w:sz w:val="24"/>
        </w:rPr>
        <w:t>确保基金财产的完整与独立。</w:t>
      </w:r>
    </w:p>
    <w:p w14:paraId="5BBE0D58"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5.基金托管人根据基金管理人的指令，按照基金合同和本协议的约定保管基金财产。</w:t>
      </w:r>
      <w:r>
        <w:rPr>
          <w:rFonts w:ascii="宋体" w:hAnsi="宋体" w:hint="eastAsia"/>
          <w:sz w:val="24"/>
        </w:rPr>
        <w:t>未经基金管理人的正当指令，不得自行运用、处分、分配基金的任何资产。不属于基金托管人实际有效控制下的资产及实物证券等在基金托管人保管期间的损坏、灭失，基金托管人不承担由此产生的责任。</w:t>
      </w:r>
    </w:p>
    <w:p w14:paraId="2512DEAF"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6.对于因为基金投资产生的应收资产，应由基金管理人负责与有关当事人确定到账日期并通知基金托管人，到账日基金财产没有到达基金</w:t>
      </w:r>
      <w:r>
        <w:rPr>
          <w:rFonts w:ascii="宋体" w:hAnsi="宋体" w:hint="eastAsia"/>
          <w:sz w:val="24"/>
        </w:rPr>
        <w:t>资金账户的，基金托管人应及时通知基金管理人采取措施进行催收，基金管理人应负责向有关当事人追偿基金财产的损失，基金托管人应给予必要的协助。</w:t>
      </w:r>
    </w:p>
    <w:p w14:paraId="5FF5A0C3"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7.</w:t>
      </w:r>
      <w:r>
        <w:rPr>
          <w:rFonts w:ascii="宋体" w:hAnsi="宋体" w:hint="eastAsia"/>
          <w:sz w:val="24"/>
        </w:rPr>
        <w:t>基金托管人对因为基金管理人投资产生的存放或存管在基金托管人以外机构的基金资产，或交由期货公司负责清算交收的基金资产（包括但不限于期货保证金账户内的资金、期货合约等）及其收益，由于该等机构或该机构会员单位等本协议当事人外第三方的欺诈、疏忽、过失或破产等原因给基金资产造成的损失等不承担责任。</w:t>
      </w:r>
    </w:p>
    <w:p w14:paraId="6D2533BA"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8.</w:t>
      </w:r>
      <w:r>
        <w:rPr>
          <w:rFonts w:ascii="宋体" w:hAnsi="宋体" w:hint="eastAsia"/>
          <w:sz w:val="24"/>
        </w:rPr>
        <w:t>除依据法律法规和基金合同的规定外，基金托管人不得委托第三人托管基金财产。</w:t>
      </w:r>
    </w:p>
    <w:p w14:paraId="473E4D12"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（二）基金募集期间及募集资金的验资</w:t>
      </w:r>
    </w:p>
    <w:p w14:paraId="3C1F97F6"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1.基金募集期间募集</w:t>
      </w:r>
      <w:r>
        <w:rPr>
          <w:rFonts w:ascii="宋体" w:hAnsi="宋体" w:cs="Arial"/>
          <w:sz w:val="24"/>
        </w:rPr>
        <w:t>认购款项</w:t>
      </w:r>
      <w:r>
        <w:rPr>
          <w:rFonts w:ascii="宋体" w:hAnsi="宋体"/>
          <w:sz w:val="24"/>
        </w:rPr>
        <w:t>应</w:t>
      </w:r>
      <w:r>
        <w:rPr>
          <w:rFonts w:ascii="宋体" w:hAnsi="宋体" w:hint="eastAsia"/>
          <w:sz w:val="24"/>
        </w:rPr>
        <w:t>开立“基金募集专户”</w:t>
      </w:r>
      <w:r>
        <w:rPr>
          <w:rFonts w:ascii="宋体" w:hAnsi="宋体"/>
          <w:sz w:val="24"/>
        </w:rPr>
        <w:t>。该账户由基金管理人</w:t>
      </w:r>
      <w:r>
        <w:rPr>
          <w:rFonts w:ascii="宋体" w:hAnsi="宋体" w:cs="Arial"/>
          <w:sz w:val="24"/>
        </w:rPr>
        <w:t>或基金管理人委托的登记机构</w:t>
      </w:r>
      <w:r>
        <w:rPr>
          <w:rFonts w:ascii="宋体" w:hAnsi="宋体"/>
          <w:sz w:val="24"/>
        </w:rPr>
        <w:t>开立并管理。</w:t>
      </w:r>
    </w:p>
    <w:p w14:paraId="23158BD7"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2.基金募集期满或基金停止募集时，募集的基金份额总额、基金募集金额、基金份额持有人人数符合《基金法》、《运作办法》等有关规定后，基金管理人应将属于基金财产的全部资金划入基金托管人</w:t>
      </w:r>
      <w:r>
        <w:rPr>
          <w:rFonts w:ascii="宋体" w:hAnsi="宋体" w:hint="eastAsia"/>
          <w:sz w:val="24"/>
        </w:rPr>
        <w:t>为基金开立的基金资金账户，同时在规定</w:t>
      </w:r>
      <w:r>
        <w:rPr>
          <w:rFonts w:ascii="宋体" w:hAnsi="宋体" w:hint="eastAsia"/>
          <w:sz w:val="24"/>
        </w:rPr>
        <w:lastRenderedPageBreak/>
        <w:t>时间内，基金管理人应聘</w:t>
      </w:r>
      <w:proofErr w:type="gramStart"/>
      <w:r>
        <w:rPr>
          <w:rFonts w:ascii="宋体" w:hAnsi="宋体" w:hint="eastAsia"/>
          <w:sz w:val="24"/>
        </w:rPr>
        <w:t>请符合</w:t>
      </w:r>
      <w:proofErr w:type="gramEnd"/>
      <w:r>
        <w:rPr>
          <w:rFonts w:ascii="宋体" w:hAnsi="宋体" w:hint="eastAsia"/>
          <w:sz w:val="24"/>
        </w:rPr>
        <w:t>《中华人民共和国证券法》规定的会计师事务所进行验资，出具验资报告。出具的验资报告由参加验资的</w:t>
      </w:r>
      <w:r>
        <w:rPr>
          <w:rFonts w:ascii="宋体" w:hAnsi="宋体"/>
          <w:sz w:val="24"/>
        </w:rPr>
        <w:t>2名或2名以上中国注册会计师签字方为有效。</w:t>
      </w:r>
    </w:p>
    <w:p w14:paraId="0CA277EC"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w:t>
      </w:r>
      <w:proofErr w:type="gramStart"/>
      <w:r>
        <w:rPr>
          <w:rFonts w:ascii="宋体" w:hAnsi="宋体"/>
          <w:sz w:val="24"/>
        </w:rPr>
        <w:t>若基金</w:t>
      </w:r>
      <w:proofErr w:type="gramEnd"/>
      <w:r>
        <w:rPr>
          <w:rFonts w:ascii="宋体" w:hAnsi="宋体"/>
          <w:sz w:val="24"/>
        </w:rPr>
        <w:t>募集期限届满，未能达到基金</w:t>
      </w:r>
      <w:r>
        <w:rPr>
          <w:rFonts w:ascii="宋体" w:hAnsi="宋体" w:hint="eastAsia"/>
          <w:sz w:val="24"/>
        </w:rPr>
        <w:t>合同生效</w:t>
      </w:r>
      <w:r>
        <w:rPr>
          <w:rFonts w:ascii="宋体" w:hAnsi="宋体"/>
          <w:sz w:val="24"/>
        </w:rPr>
        <w:t>的条件，由基金管理人按规定办理退款等事宜</w:t>
      </w:r>
      <w:r>
        <w:rPr>
          <w:rFonts w:ascii="宋体" w:hAnsi="宋体" w:hint="eastAsia"/>
          <w:sz w:val="24"/>
        </w:rPr>
        <w:t>，基金托管人应当予以必要的协助和配合。</w:t>
      </w:r>
    </w:p>
    <w:p w14:paraId="4FDF50C8"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（三）基金资金账户的开立和管理</w:t>
      </w:r>
    </w:p>
    <w:p w14:paraId="452ADD66"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1.基金托管人以</w:t>
      </w:r>
      <w:r>
        <w:rPr>
          <w:rFonts w:ascii="宋体" w:hAnsi="宋体" w:hint="eastAsia"/>
          <w:sz w:val="24"/>
        </w:rPr>
        <w:t>本基金的名义在其营业机构开立基金的资金账户（也可称为“托管账户”），保管基金的银行存款，并根据基金管理人的指令办理资金收付。托管账户名称应为“</w:t>
      </w:r>
      <w:r w:rsidR="00340174">
        <w:rPr>
          <w:rFonts w:hint="eastAsia"/>
          <w:bCs/>
          <w:sz w:val="24"/>
        </w:rPr>
        <w:t>交银施罗德红利量化选股</w:t>
      </w:r>
      <w:r>
        <w:rPr>
          <w:rFonts w:hint="eastAsia"/>
          <w:bCs/>
          <w:sz w:val="24"/>
        </w:rPr>
        <w:t>混合型证券投资基金</w:t>
      </w:r>
      <w:r>
        <w:rPr>
          <w:rFonts w:ascii="宋体" w:hAnsi="宋体" w:hint="eastAsia"/>
          <w:sz w:val="24"/>
        </w:rPr>
        <w:t>”，预留印鉴为基金托管人印章。</w:t>
      </w:r>
    </w:p>
    <w:p w14:paraId="187C7C9B"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w:t>
      </w:r>
      <w:r>
        <w:rPr>
          <w:rFonts w:ascii="宋体" w:hAnsi="宋体" w:hint="eastAsia"/>
          <w:sz w:val="24"/>
        </w:rPr>
        <w:t>资金账户的开立和使用，限于满足开展本基金业务的需要。基金托管人和基金管理人不得假借本基金的名义开立任何其他银行账户；亦不得使用基金的任何账户进行本基金业务以外的活动。</w:t>
      </w:r>
    </w:p>
    <w:p w14:paraId="7AC50505"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w:t>
      </w:r>
      <w:r>
        <w:rPr>
          <w:rFonts w:ascii="宋体" w:hAnsi="宋体" w:hint="eastAsia"/>
          <w:sz w:val="24"/>
        </w:rPr>
        <w:t>资金账户的开立和管理应符合法律法规及银行业监督管理机构的有关规定。</w:t>
      </w:r>
    </w:p>
    <w:p w14:paraId="735E924A"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（四）基金证券账户和结算备付金账户的开立和管理</w:t>
      </w:r>
    </w:p>
    <w:p w14:paraId="0E1F1C4B"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1.基金托管人在中国证券登记结算有限责任公司为基金开立基金托管人与基金联名的证券账户。</w:t>
      </w:r>
    </w:p>
    <w:p w14:paraId="5A8D2304"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2.基金证券账户的开立和使用，仅限于满足开展本基金业务的需要。基金托管人和基金管理人不得出借或未经对方同意擅自转让基金的任何证券账户，亦不得使用基金的任何账户进行本基金业务以外的活动。</w:t>
      </w:r>
    </w:p>
    <w:p w14:paraId="73852C03"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3.基金证券账户的开立和证券账户卡的保管由基金托管人负责，账户资产的管理和运用由基金管理人负责。</w:t>
      </w:r>
    </w:p>
    <w:p w14:paraId="56F66DF1"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4.基金托管人以基金托管人的名义在中国证券登记结算有限责任公司开立结算备付金账户，并代表所托管的基金完成与中国证券登记结算有限责任公司的一级法人清算工作，基金管理人应予以积极协助。结算备付金、</w:t>
      </w:r>
      <w:r>
        <w:rPr>
          <w:rFonts w:ascii="宋体" w:hAnsi="宋体" w:hint="eastAsia"/>
          <w:sz w:val="24"/>
        </w:rPr>
        <w:t>结算保证金等的收取按照中国证券登记结算有限责任公司的规定执行。</w:t>
      </w:r>
    </w:p>
    <w:p w14:paraId="46E4A452"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5.若中国证监会或其他监管机构在本托管协议订立日之后允许基金从事其他投资品种的投资业务，涉及相关账户的开立、使用的，</w:t>
      </w:r>
      <w:r>
        <w:rPr>
          <w:rFonts w:ascii="宋体" w:hAnsi="宋体" w:hint="eastAsia"/>
          <w:color w:val="000000"/>
          <w:sz w:val="24"/>
        </w:rPr>
        <w:t>按有关规定开立、使用并管理；</w:t>
      </w:r>
      <w:r>
        <w:rPr>
          <w:rFonts w:ascii="宋体" w:hAnsi="宋体" w:hint="eastAsia"/>
          <w:sz w:val="24"/>
        </w:rPr>
        <w:t>若无相关规定，</w:t>
      </w:r>
      <w:proofErr w:type="gramStart"/>
      <w:r>
        <w:rPr>
          <w:rFonts w:ascii="宋体" w:hAnsi="宋体" w:hint="eastAsia"/>
          <w:sz w:val="24"/>
        </w:rPr>
        <w:t>则基金</w:t>
      </w:r>
      <w:proofErr w:type="gramEnd"/>
      <w:r>
        <w:rPr>
          <w:rFonts w:ascii="宋体" w:hAnsi="宋体" w:hint="eastAsia"/>
          <w:sz w:val="24"/>
        </w:rPr>
        <w:t>托管人比照上述关于账户开立、使用的规定执行。</w:t>
      </w:r>
    </w:p>
    <w:p w14:paraId="4C80BB99"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lastRenderedPageBreak/>
        <w:t>（五）债券托管账户的开设和管理</w:t>
      </w:r>
    </w:p>
    <w:p w14:paraId="01A9C64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合同生效后，基金托管人根据中国人民银行、中央国债登记结算有限责任公司和银行间市场清算所股份有限公司的有关规定，以基金的名义在银行间市场登记结算机构开立债券托管账户，并代表基金进行银行间市场债券的结算。</w:t>
      </w:r>
    </w:p>
    <w:p w14:paraId="6929837D"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（六）其他账户的开立和管理</w:t>
      </w:r>
    </w:p>
    <w:p w14:paraId="78A6347D"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w:t>
      </w:r>
      <w:r>
        <w:rPr>
          <w:rFonts w:ascii="宋体" w:hAnsi="宋体" w:hint="eastAsia"/>
          <w:sz w:val="24"/>
        </w:rPr>
        <w:t>基金管理人根据投资需要按照规定开立期货保证金账户及期货交易编码等，基金托管人按照规定开立期货结算账户等投资所需账户。完成上述账户开立后，基金管理人应以书面形式将期货公司提供的期货保证金账户的初始资金密码和市场监控中心的登录用户名及密码告知基金托管人。资金密码和市场监控中心登录密码重置由基金管理人进行，重置后务必及时通知基金托管人。</w:t>
      </w:r>
    </w:p>
    <w:p w14:paraId="1B38A22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基金托管人和基金管理人应当在开户过程中相互配合，并提供所需资料。基金管理人保证所提供的账户开户材料的真实性和有效性，且在相关资料变更后及时将变更的资料提供给基金托管人。</w:t>
      </w:r>
    </w:p>
    <w:p w14:paraId="66B1D762"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w:t>
      </w:r>
      <w:r>
        <w:rPr>
          <w:rFonts w:ascii="宋体" w:hAnsi="宋体" w:hint="eastAsia"/>
          <w:sz w:val="24"/>
        </w:rPr>
        <w:t>因业务发展需要而开立的其他账户，可以根据法律法规和基金合同的规定，由基金管理人协助基金托管人按照有关法律法规和本协议的约定协商后开立。新账户按有关规定使用并管理。</w:t>
      </w:r>
    </w:p>
    <w:p w14:paraId="4FA0B84C"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3.法律法规等有关规定对相关账户的开立和管理另有规定的，从其规定办理。</w:t>
      </w:r>
    </w:p>
    <w:p w14:paraId="63CB1273"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（七）基金财产投资的有关有价凭证等的保管</w:t>
      </w:r>
    </w:p>
    <w:p w14:paraId="008FB3A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财产投资的有关实物证券等有价凭证按约定由基金托管人存放于基金托管人的保管库，或存入中央国债登记结算有限责任公司、银行间市场清算所股份有限公司、中国证券登记结算有限责任公司或票据营业中心的代保管库，实物保管凭证由基金托管人持有。实物证券等有价凭证的购买和转让，由基金托管人根据基金管理人的指令办理。基金托管人对由上述存放机构及基金托管人以外机构实际有效控制的有价凭证不承担保管责任。</w:t>
      </w:r>
    </w:p>
    <w:p w14:paraId="23EABF8B"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（八）与基金财产有关的重大合同的保管</w:t>
      </w:r>
    </w:p>
    <w:p w14:paraId="7FC2F6B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由基金管理人代表基金签署的、与基金财产有关的重大合同的原件分别由基金管理人、基金托管人保管。除本协议另有规定外，基金管理人代表基金签署的与基金财产有关的重大合同应保证基金管理人和基金托管人至少各持有一份正本的原件。基金管理人应在重大合同签署后及时将重大合同传真给基金托管人，并在三十个工作日内将正本送达基金托管人处。因基金管理人发送的合同传真件与事后</w:t>
      </w:r>
      <w:r>
        <w:rPr>
          <w:rFonts w:ascii="宋体" w:hAnsi="宋体" w:hint="eastAsia"/>
          <w:sz w:val="24"/>
        </w:rPr>
        <w:lastRenderedPageBreak/>
        <w:t>送达的合同原件不一致所造成的后果，由基金管理人负责。重大合同的保管期限不低于法律法规规定的最低期限</w:t>
      </w:r>
      <w:r>
        <w:rPr>
          <w:rFonts w:ascii="宋体" w:hAnsi="宋体"/>
          <w:sz w:val="24"/>
        </w:rPr>
        <w:t>。</w:t>
      </w:r>
    </w:p>
    <w:p w14:paraId="75807B5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无法取得二份以上的正本的，基金管理人应向基金托管人提供加盖公章的合同传真件，未经双方协商一致，合同原件不得转移。基金管理人向基金托管人提供的合同传真件与基金管理人留存原件不一致的，以传真件为准。</w:t>
      </w:r>
    </w:p>
    <w:p w14:paraId="5D080C79" w14:textId="77777777" w:rsidR="008455AD" w:rsidRDefault="003C39E5">
      <w:pPr>
        <w:pStyle w:val="2"/>
        <w:spacing w:beforeLines="100" w:before="312" w:afterLines="50" w:after="156" w:line="360" w:lineRule="auto"/>
        <w:jc w:val="center"/>
        <w:rPr>
          <w:rFonts w:ascii="宋体" w:hAnsi="宋体"/>
          <w:sz w:val="24"/>
        </w:rPr>
      </w:pPr>
      <w:bookmarkStart w:id="61" w:name="_Toc84234389"/>
      <w:bookmarkStart w:id="62" w:name="_Toc86727357"/>
      <w:bookmarkStart w:id="63" w:name="_Toc86223244"/>
      <w:bookmarkStart w:id="64" w:name="_Toc118972650"/>
      <w:bookmarkStart w:id="65" w:name="_Toc110830494"/>
      <w:bookmarkStart w:id="66" w:name="_Toc89163370"/>
      <w:bookmarkStart w:id="67" w:name="_Toc86737931"/>
      <w:bookmarkStart w:id="68" w:name="_Toc86649724"/>
      <w:bookmarkStart w:id="69" w:name="_Toc119402712"/>
      <w:bookmarkStart w:id="70" w:name="_Toc86225293"/>
      <w:bookmarkStart w:id="71" w:name="_Toc110761798"/>
      <w:bookmarkStart w:id="72" w:name="_Toc86204790"/>
      <w:bookmarkStart w:id="73" w:name="_Toc108512360"/>
      <w:bookmarkStart w:id="74" w:name="_Toc120435785"/>
      <w:bookmarkStart w:id="75" w:name="_Toc118212952"/>
      <w:bookmarkStart w:id="76" w:name="_Toc84234436"/>
      <w:bookmarkStart w:id="77" w:name="_Toc86726441"/>
      <w:bookmarkStart w:id="78" w:name="_Toc110765662"/>
      <w:bookmarkStart w:id="79" w:name="_Toc84133787"/>
      <w:bookmarkStart w:id="80" w:name="_Toc118774805"/>
      <w:r>
        <w:rPr>
          <w:rFonts w:ascii="宋体" w:hAnsi="宋体"/>
          <w:sz w:val="24"/>
        </w:rPr>
        <w:br w:type="page"/>
      </w:r>
      <w:bookmarkStart w:id="81" w:name="_Toc384992696"/>
      <w:bookmarkStart w:id="82" w:name="_Toc488938615"/>
      <w:bookmarkStart w:id="83" w:name="_Toc348082034"/>
      <w:r>
        <w:rPr>
          <w:rFonts w:ascii="宋体" w:hAnsi="宋体" w:hint="eastAsia"/>
          <w:sz w:val="24"/>
        </w:rPr>
        <w:lastRenderedPageBreak/>
        <w:t>六、指令的发送、确认及执行</w:t>
      </w:r>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p>
    <w:p w14:paraId="18D3586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基金管理人在运用基金财产时向基金托管人发送资金划拨及其他款项付款指令，基金托管人执行基金管理人的指令、办理基金名下的资金往来等有关事项。</w:t>
      </w:r>
    </w:p>
    <w:p w14:paraId="7EF2FDBE"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基金管理人发送的指令包括电子指令和纸质指令。</w:t>
      </w:r>
    </w:p>
    <w:p w14:paraId="4AFD672C" w14:textId="77777777" w:rsidR="008455AD" w:rsidRDefault="003C39E5">
      <w:pPr>
        <w:adjustRightInd w:val="0"/>
        <w:snapToGrid w:val="0"/>
        <w:spacing w:line="360" w:lineRule="auto"/>
        <w:ind w:firstLine="426"/>
        <w:rPr>
          <w:rFonts w:ascii="宋体" w:hAnsi="宋体"/>
          <w:szCs w:val="21"/>
        </w:rPr>
      </w:pPr>
      <w:r>
        <w:rPr>
          <w:rFonts w:ascii="宋体" w:hAnsi="宋体" w:hint="eastAsia"/>
          <w:sz w:val="24"/>
        </w:rPr>
        <w:t>电子指令包括基金管理人发送的电子指令（采用电子报文传送的电子指令、招商银行托管+综合服务平台录入的电子指令）、自动产生的电子指令（网上托管银行基金托管人</w:t>
      </w:r>
      <w:proofErr w:type="gramStart"/>
      <w:r>
        <w:rPr>
          <w:rFonts w:ascii="宋体" w:hAnsi="宋体" w:hint="eastAsia"/>
          <w:sz w:val="24"/>
        </w:rPr>
        <w:t>端根据</w:t>
      </w:r>
      <w:proofErr w:type="gramEnd"/>
      <w:r>
        <w:rPr>
          <w:rFonts w:ascii="宋体" w:hAnsi="宋体" w:hint="eastAsia"/>
          <w:sz w:val="24"/>
        </w:rPr>
        <w:t>基金管理人同意设定的业务规则自动产生的电子指令）。纸质指令包括基金管理人给基金托管人传真指令或原件指令。</w:t>
      </w:r>
    </w:p>
    <w:p w14:paraId="766BD447"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（一）基金管理人对发送指令人员的书面授权</w:t>
      </w:r>
    </w:p>
    <w:p w14:paraId="21BBAB1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应事先向基金托管人提供书面授权通知书（以下称“授权通知书”），指定指令的被授权人员及被授权印鉴，授权通知书的内容包括被授权人的名单、签字/印章样本、权限和预留印鉴，以及授权的传真号码、邮箱、电话号码等。授权通知书应加盖基金管理人公司公章，并写明生效时间，未写明生效时间的以本协议签署日期或授权通知书的落款日期为生效时间。基金管理人应使用传真或其他与基金托管人协商一致的方式向基金托管人发出授权通知书，同时电话通知基金托管人。授权通知书经基金管理人与基金托管人以电话方式或其他基金管理人和基金托管人认可的方式确认后，于授权通知书载明的生效时间生效或授权通知书的落款日期生效。基金管理人在此后三个工作日内将授权通知书的正本送交基金托管人。授权通知书正本内容与基金托管人收到的传真不一致的，以基金托管人收到的传真为准。</w:t>
      </w:r>
    </w:p>
    <w:p w14:paraId="379E8E0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基金管理人和基金托管人对授权通知书负有保密义务，其内容不得向授权人、被授权人及相关操作人员以外的任何人泄露，但法律法规规定或有权机关另有要求的除外。</w:t>
      </w:r>
    </w:p>
    <w:p w14:paraId="58BAAC9B"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（二）指令的内容</w:t>
      </w:r>
    </w:p>
    <w:p w14:paraId="0C7C93E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投资指令是在管理本基金时，基金管理人向基金托管人发出的交易成交单、交易指令及资金划拨类指令（以下简称“指令”）。指令应加盖预留印鉴并由被授权人签字/签章。基金管理人发给基金托管人的资金划拨类指令应写明款项事由、时间、金额、出款和收款账户信息等。</w:t>
      </w:r>
    </w:p>
    <w:p w14:paraId="22428D03"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（三）指令的发送、确认及执行的时间和程序</w:t>
      </w:r>
    </w:p>
    <w:p w14:paraId="6E28773E"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lastRenderedPageBreak/>
        <w:t>1.指令发送的方式：</w:t>
      </w:r>
    </w:p>
    <w:p w14:paraId="2173667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基金管理人选择以下第（2）、（3）种方式向基金托管人发送指令：</w:t>
      </w:r>
    </w:p>
    <w:p w14:paraId="632F585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（1）基金管理人通过招商银行托管+综合服务平台录入方式，向基金托管人发送电子划款指令或投资指令。</w:t>
      </w:r>
    </w:p>
    <w:p w14:paraId="2A5C214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招商银行托管+综合服务平台是指基金托管人基于Internet网络，向基金管理人提供的客户服务软件，实现基金管理人与基金托管人之间指令处理、数据传输、业务查询、资料传递和信息服务等直通式处理。</w:t>
      </w:r>
    </w:p>
    <w:p w14:paraId="2B74577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基金管理人和基金托管人另行签订《招商银行“托管+”综合服务平台服务协议》，具体事宜以《招商银行“托管+”综合服务平台服务协议》的约定为准。</w:t>
      </w:r>
    </w:p>
    <w:p w14:paraId="294C211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（2）基金管理人通过深证通电子直连对接方式，向基金托管人发送电子划款指令或投资指令。</w:t>
      </w:r>
    </w:p>
    <w:p w14:paraId="689E0CF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基金管理人通过深证通电子直连对接方式发送电子指令的，基金管理人应至少在本基金成立日前一日，通过预留邮箱或加盖预留印鉴的函件告知基金托管人本基金的资产代码。</w:t>
      </w:r>
    </w:p>
    <w:p w14:paraId="1263BCD1"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对于基金管理人通过上述（1）、（2）方式发送的指令，基金管理人不得否认其效力。</w:t>
      </w:r>
    </w:p>
    <w:p w14:paraId="174F5F0B"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对于基金管理人通过上述（1）、（2）方式发送指令的，在应急情况下，基金管理人可以传真发送划款指令或者快递、现场交互原件指令。具体操作方式分别按照以下第（3）、（4）款指令发送方式执行。</w:t>
      </w:r>
    </w:p>
    <w:p w14:paraId="5AFDD68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（3）基金管理人选择以传真方式发送指令</w:t>
      </w:r>
    </w:p>
    <w:p w14:paraId="571CC9D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对于基金管理人通过预留传真号码发出的指令，基金管理人不得否认其效力。</w:t>
      </w:r>
    </w:p>
    <w:p w14:paraId="06784F85"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特殊情况下，基金管理人无法使用预留传真号码发送指令时，可通过非预留传真号码应急发送传真指令，基金管理人须通过授权的电话号码通知基金托管人接收传真指令。如因基金管理人未通知基金托管人接收传真指令造成的损失，基金托管人不承担责任。上述特殊情况解决后，基金管理人应向基金托管人出具预留传真号码更新通知，并加盖基金管理人在授权通知书中的预留印鉴。</w:t>
      </w:r>
    </w:p>
    <w:p w14:paraId="508F51F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（4）基金管理人以快递寄送或现场交互指令原件的形式传递指令</w:t>
      </w:r>
    </w:p>
    <w:p w14:paraId="2547865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如需变更指令发送形式，基金管理人须提前向基金托管人提供变更指令发送形式的指令发送方式变更通知书。</w:t>
      </w:r>
    </w:p>
    <w:p w14:paraId="43F9476A"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t>2.指令附件的发送方式</w:t>
      </w:r>
    </w:p>
    <w:p w14:paraId="4D3593D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lastRenderedPageBreak/>
        <w:t>基金管理人向基金托管人发送指令的同时，通过招商银行托管+综合服务平台、预留传真号码或预留指令附件发送电子邮箱提供相关合同、交易凭证或其他证明材料。基金管理人对该等资料的真实性、有效性、完整性和合法合</w:t>
      </w:r>
      <w:proofErr w:type="gramStart"/>
      <w:r>
        <w:rPr>
          <w:rFonts w:ascii="宋体" w:hAnsi="宋体" w:hint="eastAsia"/>
          <w:sz w:val="24"/>
        </w:rPr>
        <w:t>规</w:t>
      </w:r>
      <w:proofErr w:type="gramEnd"/>
      <w:r>
        <w:rPr>
          <w:rFonts w:ascii="宋体" w:hAnsi="宋体" w:hint="eastAsia"/>
          <w:sz w:val="24"/>
        </w:rPr>
        <w:t>性负责。</w:t>
      </w:r>
    </w:p>
    <w:p w14:paraId="1B763D6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对于通过招商银行托管+综合服务平台、预留传真号码或预留电子邮箱发出的指令附件，基金管理人不得否认其效力。</w:t>
      </w:r>
    </w:p>
    <w:p w14:paraId="221E9A7F"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t>3.指令发送的时间</w:t>
      </w:r>
    </w:p>
    <w:p w14:paraId="0B19BA3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对于新债申购等网下公开发行业务，基金管理人应于网下申购缴款日的10:00前将指令发送给基金托管人。</w:t>
      </w:r>
    </w:p>
    <w:p w14:paraId="75091BFA" w14:textId="77777777" w:rsidR="008455AD" w:rsidRPr="00145887" w:rsidRDefault="003C39E5">
      <w:pPr>
        <w:spacing w:line="360" w:lineRule="auto"/>
        <w:ind w:firstLineChars="200" w:firstLine="480"/>
        <w:rPr>
          <w:rFonts w:ascii="宋体" w:hAnsi="宋体"/>
          <w:sz w:val="24"/>
        </w:rPr>
      </w:pPr>
      <w:r w:rsidRPr="00145887">
        <w:rPr>
          <w:rFonts w:ascii="宋体" w:hAnsi="宋体" w:hint="eastAsia"/>
          <w:sz w:val="24"/>
        </w:rPr>
        <w:t>对于期货</w:t>
      </w:r>
      <w:proofErr w:type="gramStart"/>
      <w:r w:rsidRPr="00145887">
        <w:rPr>
          <w:rFonts w:ascii="宋体" w:hAnsi="宋体" w:hint="eastAsia"/>
          <w:sz w:val="24"/>
        </w:rPr>
        <w:t>出入金</w:t>
      </w:r>
      <w:proofErr w:type="gramEnd"/>
      <w:r w:rsidRPr="00145887">
        <w:rPr>
          <w:rFonts w:ascii="宋体" w:hAnsi="宋体" w:hint="eastAsia"/>
          <w:sz w:val="24"/>
        </w:rPr>
        <w:t>业务，基金管理人应于交易日期货</w:t>
      </w:r>
      <w:proofErr w:type="gramStart"/>
      <w:r w:rsidRPr="00145887">
        <w:rPr>
          <w:rFonts w:ascii="宋体" w:hAnsi="宋体" w:hint="eastAsia"/>
          <w:sz w:val="24"/>
        </w:rPr>
        <w:t>出入金</w:t>
      </w:r>
      <w:proofErr w:type="gramEnd"/>
      <w:r w:rsidRPr="00145887">
        <w:rPr>
          <w:rFonts w:ascii="宋体" w:hAnsi="宋体" w:hint="eastAsia"/>
          <w:sz w:val="24"/>
        </w:rPr>
        <w:t>截止时间前</w:t>
      </w:r>
      <w:r w:rsidRPr="00145887">
        <w:rPr>
          <w:rFonts w:ascii="宋体" w:hAnsi="宋体"/>
          <w:sz w:val="24"/>
        </w:rPr>
        <w:t>2小时将期货</w:t>
      </w:r>
      <w:proofErr w:type="gramStart"/>
      <w:r w:rsidRPr="00145887">
        <w:rPr>
          <w:rFonts w:ascii="宋体" w:hAnsi="宋体"/>
          <w:sz w:val="24"/>
        </w:rPr>
        <w:t>出入金</w:t>
      </w:r>
      <w:proofErr w:type="gramEnd"/>
      <w:r w:rsidRPr="00145887">
        <w:rPr>
          <w:rFonts w:ascii="宋体" w:hAnsi="宋体"/>
          <w:sz w:val="24"/>
        </w:rPr>
        <w:t>指令发送至基金托管人。正常情况下由基金托管人依据基金管理人发出的</w:t>
      </w:r>
      <w:proofErr w:type="gramStart"/>
      <w:r w:rsidRPr="00145887">
        <w:rPr>
          <w:rFonts w:ascii="宋体" w:hAnsi="宋体"/>
          <w:sz w:val="24"/>
        </w:rPr>
        <w:t>出入金</w:t>
      </w:r>
      <w:proofErr w:type="gramEnd"/>
      <w:r w:rsidRPr="00145887">
        <w:rPr>
          <w:rFonts w:ascii="宋体" w:hAnsi="宋体"/>
          <w:sz w:val="24"/>
        </w:rPr>
        <w:t>指令，通过期货结算</w:t>
      </w:r>
      <w:proofErr w:type="gramStart"/>
      <w:r w:rsidRPr="00145887">
        <w:rPr>
          <w:rFonts w:ascii="宋体" w:hAnsi="宋体"/>
          <w:sz w:val="24"/>
        </w:rPr>
        <w:t>银行银期转账</w:t>
      </w:r>
      <w:proofErr w:type="gramEnd"/>
      <w:r w:rsidRPr="00145887">
        <w:rPr>
          <w:rFonts w:ascii="宋体" w:hAnsi="宋体"/>
          <w:sz w:val="24"/>
        </w:rPr>
        <w:t>系统进行</w:t>
      </w:r>
      <w:proofErr w:type="gramStart"/>
      <w:r w:rsidRPr="00145887">
        <w:rPr>
          <w:rFonts w:ascii="宋体" w:hAnsi="宋体"/>
          <w:sz w:val="24"/>
        </w:rPr>
        <w:t>出入金</w:t>
      </w:r>
      <w:proofErr w:type="gramEnd"/>
      <w:r w:rsidRPr="00145887">
        <w:rPr>
          <w:rFonts w:ascii="宋体" w:hAnsi="宋体"/>
          <w:sz w:val="24"/>
        </w:rPr>
        <w:t>操作。当结算</w:t>
      </w:r>
      <w:proofErr w:type="gramStart"/>
      <w:r w:rsidRPr="00145887">
        <w:rPr>
          <w:rFonts w:ascii="宋体" w:hAnsi="宋体"/>
          <w:sz w:val="24"/>
        </w:rPr>
        <w:t>银行银期转账</w:t>
      </w:r>
      <w:proofErr w:type="gramEnd"/>
      <w:r w:rsidRPr="00145887">
        <w:rPr>
          <w:rFonts w:ascii="宋体" w:hAnsi="宋体"/>
          <w:sz w:val="24"/>
        </w:rPr>
        <w:t>系统出现故障等其他紧急情况时，基金管理人可以使用</w:t>
      </w:r>
      <w:proofErr w:type="gramStart"/>
      <w:r w:rsidRPr="00145887">
        <w:rPr>
          <w:rFonts w:ascii="宋体" w:hAnsi="宋体"/>
          <w:sz w:val="24"/>
        </w:rPr>
        <w:t>非银期转账</w:t>
      </w:r>
      <w:proofErr w:type="gramEnd"/>
      <w:r w:rsidRPr="00145887">
        <w:rPr>
          <w:rFonts w:ascii="宋体" w:hAnsi="宋体"/>
          <w:sz w:val="24"/>
        </w:rPr>
        <w:t>手工出入金。</w:t>
      </w:r>
    </w:p>
    <w:p w14:paraId="798343C6" w14:textId="77777777" w:rsidR="008455AD" w:rsidRPr="00145887" w:rsidRDefault="003C39E5">
      <w:pPr>
        <w:autoSpaceDE w:val="0"/>
        <w:autoSpaceDN w:val="0"/>
        <w:spacing w:line="360" w:lineRule="auto"/>
        <w:ind w:firstLineChars="200" w:firstLine="480"/>
        <w:rPr>
          <w:rFonts w:ascii="宋体" w:hAnsi="宋体"/>
          <w:sz w:val="24"/>
        </w:rPr>
      </w:pPr>
      <w:proofErr w:type="gramStart"/>
      <w:r w:rsidRPr="00145887">
        <w:rPr>
          <w:rFonts w:ascii="宋体" w:hAnsi="宋体" w:hint="eastAsia"/>
          <w:sz w:val="24"/>
        </w:rPr>
        <w:t>非银期转账</w:t>
      </w:r>
      <w:proofErr w:type="gramEnd"/>
      <w:r w:rsidRPr="00145887">
        <w:rPr>
          <w:rFonts w:ascii="宋体" w:hAnsi="宋体" w:hint="eastAsia"/>
          <w:sz w:val="24"/>
        </w:rPr>
        <w:t>手工出入金，入金由基金托管人依据基金管理人提供的划款指令通过结算银行的</w:t>
      </w:r>
      <w:proofErr w:type="gramStart"/>
      <w:r w:rsidRPr="00145887">
        <w:rPr>
          <w:rFonts w:ascii="宋体" w:hAnsi="宋体" w:hint="eastAsia"/>
          <w:sz w:val="24"/>
        </w:rPr>
        <w:t>网银系统划往</w:t>
      </w:r>
      <w:proofErr w:type="gramEnd"/>
      <w:r w:rsidRPr="00145887">
        <w:rPr>
          <w:rFonts w:ascii="宋体" w:hAnsi="宋体" w:hint="eastAsia"/>
          <w:sz w:val="24"/>
        </w:rPr>
        <w:t>期货公司指定账户后，由基金管理人通知期货公司进行入金操作，出金由基金管理人通知期货公司出金后，由期货公司依据基金管理人提供的出金指令</w:t>
      </w:r>
      <w:proofErr w:type="gramStart"/>
      <w:r w:rsidRPr="00145887">
        <w:rPr>
          <w:rFonts w:ascii="宋体" w:hAnsi="宋体" w:hint="eastAsia"/>
          <w:sz w:val="24"/>
        </w:rPr>
        <w:t>划往本</w:t>
      </w:r>
      <w:proofErr w:type="gramEnd"/>
      <w:r w:rsidRPr="00145887">
        <w:rPr>
          <w:rFonts w:ascii="宋体" w:hAnsi="宋体" w:hint="eastAsia"/>
          <w:sz w:val="24"/>
        </w:rPr>
        <w:t>基金托管账户。</w:t>
      </w:r>
    </w:p>
    <w:p w14:paraId="3BCBE9CF" w14:textId="77777777" w:rsidR="008455AD" w:rsidRPr="00145887" w:rsidRDefault="003C39E5">
      <w:pPr>
        <w:spacing w:line="360" w:lineRule="auto"/>
        <w:ind w:firstLineChars="200" w:firstLine="480"/>
        <w:rPr>
          <w:rFonts w:ascii="宋体" w:hAnsi="宋体"/>
          <w:sz w:val="24"/>
        </w:rPr>
      </w:pPr>
      <w:r w:rsidRPr="00145887">
        <w:rPr>
          <w:rFonts w:ascii="宋体" w:hAnsi="宋体" w:hint="eastAsia"/>
          <w:sz w:val="24"/>
        </w:rPr>
        <w:t>执行完期货出金或入金的操作后，基金管理人应通过其交易系统或终端系统查询出金划出情况和入金到账情况。</w:t>
      </w:r>
    </w:p>
    <w:p w14:paraId="18D56CD0" w14:textId="77777777" w:rsidR="008455AD" w:rsidRPr="00145887" w:rsidRDefault="003C39E5">
      <w:pPr>
        <w:adjustRightInd w:val="0"/>
        <w:snapToGrid w:val="0"/>
        <w:spacing w:line="360" w:lineRule="auto"/>
        <w:ind w:firstLineChars="200" w:firstLine="480"/>
        <w:rPr>
          <w:rFonts w:ascii="宋体" w:hAnsi="宋体"/>
          <w:sz w:val="24"/>
        </w:rPr>
      </w:pPr>
      <w:r w:rsidRPr="00145887">
        <w:rPr>
          <w:rFonts w:ascii="宋体" w:hAnsi="宋体" w:hint="eastAsia"/>
          <w:sz w:val="24"/>
        </w:rPr>
        <w:t>对于场内业务，首次进行场内交易</w:t>
      </w:r>
      <w:proofErr w:type="gramStart"/>
      <w:r w:rsidRPr="00145887">
        <w:rPr>
          <w:rFonts w:ascii="宋体" w:hAnsi="宋体" w:hint="eastAsia"/>
          <w:sz w:val="24"/>
        </w:rPr>
        <w:t>前基金</w:t>
      </w:r>
      <w:proofErr w:type="gramEnd"/>
      <w:r w:rsidRPr="00145887">
        <w:rPr>
          <w:rFonts w:ascii="宋体" w:hAnsi="宋体" w:hint="eastAsia"/>
          <w:sz w:val="24"/>
        </w:rPr>
        <w:t>管理人应与基金托管人确认已完成交易单元和股东代码设置后方可进行。</w:t>
      </w:r>
    </w:p>
    <w:p w14:paraId="4EBC2D65" w14:textId="77777777" w:rsidR="008455AD" w:rsidRPr="00145887" w:rsidRDefault="003C39E5">
      <w:pPr>
        <w:adjustRightInd w:val="0"/>
        <w:snapToGrid w:val="0"/>
        <w:spacing w:line="360" w:lineRule="auto"/>
        <w:ind w:firstLineChars="200" w:firstLine="480"/>
        <w:rPr>
          <w:rFonts w:ascii="宋体" w:hAnsi="宋体"/>
          <w:sz w:val="24"/>
        </w:rPr>
      </w:pPr>
      <w:r w:rsidRPr="00145887">
        <w:rPr>
          <w:rFonts w:ascii="宋体" w:hAnsi="宋体" w:hint="eastAsia"/>
          <w:sz w:val="24"/>
        </w:rPr>
        <w:t>对于银行间业务，基金管理人应于交易日</w:t>
      </w:r>
      <w:r w:rsidRPr="00145887">
        <w:rPr>
          <w:rFonts w:ascii="宋体" w:hAnsi="宋体"/>
          <w:sz w:val="24"/>
        </w:rPr>
        <w:t>15:00前将银行间成交单及相关划款指令发送至基金托管人。基金管理人应与基金托管人确认基金托管人已完成证书和权限设置后方可进行本基金的银行间交易。</w:t>
      </w:r>
    </w:p>
    <w:p w14:paraId="2426609F" w14:textId="77777777" w:rsidR="008455AD" w:rsidRDefault="003C39E5">
      <w:pPr>
        <w:adjustRightInd w:val="0"/>
        <w:snapToGrid w:val="0"/>
        <w:spacing w:line="360" w:lineRule="auto"/>
        <w:ind w:firstLineChars="200" w:firstLine="480"/>
        <w:rPr>
          <w:rFonts w:ascii="宋体" w:hAnsi="宋体"/>
          <w:sz w:val="24"/>
        </w:rPr>
      </w:pPr>
      <w:r w:rsidRPr="00145887">
        <w:rPr>
          <w:rFonts w:ascii="宋体" w:hAnsi="宋体" w:hint="eastAsia"/>
          <w:sz w:val="24"/>
        </w:rPr>
        <w:t>对于指定时间出款的交易指令，基金管理人应提前</w:t>
      </w:r>
      <w:r w:rsidRPr="00145887">
        <w:rPr>
          <w:rFonts w:ascii="宋体" w:hAnsi="宋体"/>
          <w:sz w:val="24"/>
        </w:rPr>
        <w:t>2小时将指令发送至基金托管人；对于基金管理人于15:00以后发送至基金托管人的指令，基金托管人不保证当日出款，如出款不成功，基金托管人不承担责任。</w:t>
      </w:r>
    </w:p>
    <w:p w14:paraId="6F5580E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银行间业务，如需发送银行间成交单或者划款指令的，基金管理人应于交易日15:00前将银行间成交单及相关划款指令发送至基金托管人。基金管理人应与基金托管人确认基金托管人已完成证书和权限设置后方可进行本基金的银行间</w:t>
      </w:r>
      <w:r>
        <w:rPr>
          <w:rFonts w:ascii="宋体" w:hAnsi="宋体" w:hint="eastAsia"/>
          <w:sz w:val="24"/>
        </w:rPr>
        <w:lastRenderedPageBreak/>
        <w:t>交易。对于向基金托管人出具无需银行间成交单授权书的，基金管理人应在首笔银行间交易时通过预留电话通知基金托管人，如基金管理人未通知基金托管人，导致指令未执行或执行失败的，基金托管人不承担责任。</w:t>
      </w:r>
    </w:p>
    <w:p w14:paraId="3E40547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指定时间出款的交易指令，基金管理人应提前2小时将指令发送至基金托管人；对于基金管理人于交易日15:00以后发送至基金托管人的指令，基金托管人不保证当日出款，如出款不成功，基金托管人不承担责任。</w:t>
      </w:r>
    </w:p>
    <w:p w14:paraId="44F58557"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t>4.指令的确认</w:t>
      </w:r>
    </w:p>
    <w:p w14:paraId="1A093D3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有义务在发送指令后与基金托管人进行电话确认，如因基金管理人未通知基金托管人接收传真指令造成的损失，基金托管人不承担责任。对于依照“授权通知书”发出的指令，基金管理人不得否认其效力。</w:t>
      </w:r>
    </w:p>
    <w:p w14:paraId="6F7E1BF4"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t>5.指令的执行</w:t>
      </w:r>
    </w:p>
    <w:p w14:paraId="5403499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在发送指令时，应确保出款账户有足够的资金余额、文件资料齐全，并为基金托管人留出执行指令所必需的时间，因基金管理人未给予合理必需的时间导致基金托管人操作不成功的，基金托管人不承担责任。</w:t>
      </w:r>
    </w:p>
    <w:p w14:paraId="1D2AF9B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确认收到基金管理人发送的指令后，应对指令进行形式审查，验证指令的要素（金额、收款账号、收款户名、用途）是否齐全，传真指令还应审核印鉴和印章/签字是否和预留印鉴和签章样本表面一致性相符，传真指令加盖的印鉴和预留印鉴形式上不存在重大差异即视为表面一致性审查通过，对于因传真或扫描引起的印章、签字等变形、扭曲，基金托管人不承担审查义务。基金托管人仅对基金管理人提交的指令按照本托管协议约定进行表面一致性审查，不负责审查基金管理人发送指令同时提交的其他文件资料的合法性、真实性、完整性和有效性，基金管理人应保证上述文件资料合法、真实、完整和有效。如因基金管理人提供的上述文件不合法、不真实、不完整或失去效力而影响基金托管人的审核或给任何第三人带来损失，由基金管理人承担责任。</w:t>
      </w:r>
    </w:p>
    <w:p w14:paraId="14BA2BA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基金托管人审核指令无误后应在规定期限内及时执行。</w:t>
      </w:r>
    </w:p>
    <w:p w14:paraId="452AA261"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hint="eastAsia"/>
          <w:sz w:val="24"/>
        </w:rPr>
        <w:t>6.指令的撤销</w:t>
      </w:r>
    </w:p>
    <w:p w14:paraId="0FA439D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在指令未执行的前提下，</w:t>
      </w:r>
      <w:proofErr w:type="gramStart"/>
      <w:r>
        <w:rPr>
          <w:rFonts w:ascii="宋体" w:hAnsi="宋体" w:hint="eastAsia"/>
          <w:sz w:val="24"/>
        </w:rPr>
        <w:t>若基金</w:t>
      </w:r>
      <w:proofErr w:type="gramEnd"/>
      <w:r>
        <w:rPr>
          <w:rFonts w:ascii="宋体" w:hAnsi="宋体" w:hint="eastAsia"/>
          <w:sz w:val="24"/>
        </w:rPr>
        <w:t>管理人撤销指令，基金管理人应在原指令上注明“作废”、“废”</w:t>
      </w:r>
      <w:r w:rsidRPr="00145887">
        <w:rPr>
          <w:rFonts w:ascii="宋体" w:hAnsi="宋体" w:hint="eastAsia"/>
          <w:sz w:val="24"/>
        </w:rPr>
        <w:t>、“取消”</w:t>
      </w:r>
      <w:r>
        <w:rPr>
          <w:rFonts w:ascii="宋体" w:hAnsi="宋体" w:hint="eastAsia"/>
          <w:sz w:val="24"/>
        </w:rPr>
        <w:t>等字样并加盖预留印鉴及被授权人签章后传真给基金托管人，并电话通知基金托管人。若撤销电子指令，基金管理人应通过相关系统撤销，系统功能不支持撤销的，应参照撤销传真指令方式撤销电子指令。</w:t>
      </w:r>
    </w:p>
    <w:p w14:paraId="2A4C5F80"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lastRenderedPageBreak/>
        <w:t>（四）基金管理人发送错误指令的情形和处理程序</w:t>
      </w:r>
    </w:p>
    <w:p w14:paraId="4EF87C4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1、基金管理人发送错误指令的情形包括指令发送人员无权或超越权限发送指令，指令不能辨识或要素不全导致无法执行等情形。</w:t>
      </w:r>
    </w:p>
    <w:p w14:paraId="2DC4944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2、当基金托管人认为所接收指令为错误指令时，应及时与基金管理人进行电话确认，暂停指令的执行并要求基金管理人撤销指令或撤销后再重新发送指令。</w:t>
      </w:r>
    </w:p>
    <w:p w14:paraId="69790B28"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（五）基金托管人依照法律法规暂缓、拒绝执行指令的情形和处理程序</w:t>
      </w:r>
    </w:p>
    <w:p w14:paraId="63ADF38B" w14:textId="77777777" w:rsidR="008455AD" w:rsidRDefault="003C39E5">
      <w:pPr>
        <w:adjustRightInd w:val="0"/>
        <w:snapToGrid w:val="0"/>
        <w:spacing w:line="360" w:lineRule="auto"/>
        <w:ind w:firstLineChars="200" w:firstLine="480"/>
        <w:rPr>
          <w:rFonts w:ascii="宋体" w:hAnsi="宋体"/>
          <w:szCs w:val="21"/>
        </w:rPr>
      </w:pPr>
      <w:r>
        <w:rPr>
          <w:rFonts w:ascii="宋体" w:hAnsi="宋体" w:hint="eastAsia"/>
          <w:sz w:val="24"/>
        </w:rPr>
        <w:t>基金托管人发现基金管理人发送的指令有可能违反《基金法》、《运作办法》、《基金合同》、本协议或其他有关法律法规的规定时，应暂缓执行指令，并及时通知基金管理人，基金管理人收到通知后应及时核对并纠正；如相关交易已生效，则应通知基金管理人在法规规定期限内及时纠正。对于基金托管人事前难以监督的交易行为，基金托管人在事后履行了对基金管理人的通知义务后，即视为完全履行了其投资监督职责。对于基金管理人违反《基金法》、《运作办法》、《基金合同》、本协议或其他有关法律法规的规定造成基金财产损失的，由基金管理人承担全部责任，基金托管人免于承担责任。</w:t>
      </w:r>
    </w:p>
    <w:p w14:paraId="2364F88F"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（六）基金托管人未按照基金管理人指令执行的处理方法</w:t>
      </w:r>
    </w:p>
    <w:p w14:paraId="73A0505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于基金管理人的有效指令和通知，除非违反法律法规、基金合同、托管协议或具有第（四）项所述错误，基金托管人不得无故拒绝或拖延执行。除因故意或重大过失致使本基金、基金管理人的利益受到损害而负赔偿责任外，基金托管人对执行基金管理人的合法指令对基金财产造成的损失不承担赔偿责任。</w:t>
      </w:r>
    </w:p>
    <w:p w14:paraId="683774B2"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（七）更换被授权人员的程序</w:t>
      </w:r>
    </w:p>
    <w:p w14:paraId="3284AF0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撤换被授权人员、改变被授权人员的权限、变更或新增接收传真指令的号码、预留电话号码、预留邮箱，必须提前至少一个交易日，使用传真方式或其他基金管理人和基金托管人认可的方式重新向基金托管人发出加盖基金管理人公章的授权通知书，同时电话通知基金托管人。新授权通知书经基金管理人与基金托管人以电话方式或其他基金管理人和基金托管人认可的方式确认后，于授权通知书载明的生效时间生效，同时原授权通知书失效。基金管理人在此后三个工作日内将新授权通知书的正本送交基金托管人。授权通知书正本内容与基金托管人收到的传真不一致的，以基金托管人收到的传真为准。</w:t>
      </w:r>
    </w:p>
    <w:p w14:paraId="273A60C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基金托管人更换接收基金管理人指令的人员，应提前通知基金管理人。</w:t>
      </w:r>
    </w:p>
    <w:p w14:paraId="059F7A9A"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（八）指令的保管</w:t>
      </w:r>
    </w:p>
    <w:p w14:paraId="522F244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lastRenderedPageBreak/>
        <w:t>指令若以传真形式发出，则正本由基金管理人保管，基金托管人保管指令传真件。当两者不一致时，以基金托管人收到的指令传真件为准。</w:t>
      </w:r>
    </w:p>
    <w:p w14:paraId="758FE327"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（九）相关责任</w:t>
      </w:r>
    </w:p>
    <w:p w14:paraId="2C0A38D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对基金管理人在没有充足资金的情况下向基金托管人发出的指令致使资金未能及时清算所造成的损失由基金管理人承担。因基金管理</w:t>
      </w:r>
      <w:proofErr w:type="gramStart"/>
      <w:r>
        <w:rPr>
          <w:rFonts w:ascii="宋体" w:hAnsi="宋体" w:hint="eastAsia"/>
          <w:sz w:val="24"/>
        </w:rPr>
        <w:t>人原因</w:t>
      </w:r>
      <w:proofErr w:type="gramEnd"/>
      <w:r>
        <w:rPr>
          <w:rFonts w:ascii="宋体" w:hAnsi="宋体" w:hint="eastAsia"/>
          <w:sz w:val="24"/>
        </w:rPr>
        <w:t>造成的传输不及时、未能留出足够执行时间、未能及时与基金托管人进行指令确认致使资金未能及时清算或交易失败所造成的损失由基金管理人承担。基金托管人正确执行基金管理人发送的有效指令，基金财产发生损失的，基金托管人不承担任何责任。在正常业务受理渠道和指令规定的时间内，因基金托管</w:t>
      </w:r>
      <w:proofErr w:type="gramStart"/>
      <w:r>
        <w:rPr>
          <w:rFonts w:ascii="宋体" w:hAnsi="宋体" w:hint="eastAsia"/>
          <w:sz w:val="24"/>
        </w:rPr>
        <w:t>人原因</w:t>
      </w:r>
      <w:proofErr w:type="gramEnd"/>
      <w:r>
        <w:rPr>
          <w:rFonts w:ascii="宋体" w:hAnsi="宋体" w:hint="eastAsia"/>
          <w:sz w:val="24"/>
        </w:rPr>
        <w:t>造成未能及时或正确执行合法合</w:t>
      </w:r>
      <w:proofErr w:type="gramStart"/>
      <w:r>
        <w:rPr>
          <w:rFonts w:ascii="宋体" w:hAnsi="宋体" w:hint="eastAsia"/>
          <w:sz w:val="24"/>
        </w:rPr>
        <w:t>规</w:t>
      </w:r>
      <w:proofErr w:type="gramEnd"/>
      <w:r>
        <w:rPr>
          <w:rFonts w:ascii="宋体" w:hAnsi="宋体" w:hint="eastAsia"/>
          <w:sz w:val="24"/>
        </w:rPr>
        <w:t>的指令而导致基金财产受损的，基金托管人应承担相应的责任，但如遇到不可抗力的情况除外。</w:t>
      </w:r>
    </w:p>
    <w:p w14:paraId="1F32884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根据本协议相关规定履行印鉴和签名的表面一致性形式审核职责，如果基金管理人的指令存在事实上未经授权、欺诈、伪造或未能及时提供授权通知书等情形，基金托管人不承担因执行有关指令或拒绝执行有关指令而给基金管理人或基金资产或任何第三</w:t>
      </w:r>
      <w:proofErr w:type="gramStart"/>
      <w:r>
        <w:rPr>
          <w:rFonts w:ascii="宋体" w:hAnsi="宋体" w:hint="eastAsia"/>
          <w:sz w:val="24"/>
        </w:rPr>
        <w:t>方带来</w:t>
      </w:r>
      <w:proofErr w:type="gramEnd"/>
      <w:r>
        <w:rPr>
          <w:rFonts w:ascii="宋体" w:hAnsi="宋体" w:hint="eastAsia"/>
          <w:sz w:val="24"/>
        </w:rPr>
        <w:t>的损失，全部责任由基金管理人承担，但基金托管人未按协议约定</w:t>
      </w:r>
      <w:proofErr w:type="gramStart"/>
      <w:r>
        <w:rPr>
          <w:rFonts w:ascii="宋体" w:hAnsi="宋体" w:hint="eastAsia"/>
          <w:sz w:val="24"/>
        </w:rPr>
        <w:t>尽形式</w:t>
      </w:r>
      <w:proofErr w:type="gramEnd"/>
      <w:r>
        <w:rPr>
          <w:rFonts w:ascii="宋体" w:hAnsi="宋体" w:hint="eastAsia"/>
          <w:sz w:val="24"/>
        </w:rPr>
        <w:t>审核义务执行指令而造成损失的情形除外。</w:t>
      </w:r>
    </w:p>
    <w:p w14:paraId="70A2401D" w14:textId="77777777" w:rsidR="008455AD" w:rsidRDefault="008455AD">
      <w:pPr>
        <w:adjustRightInd w:val="0"/>
        <w:snapToGrid w:val="0"/>
        <w:spacing w:line="360" w:lineRule="auto"/>
        <w:ind w:firstLineChars="200" w:firstLine="480"/>
        <w:rPr>
          <w:rFonts w:ascii="宋体" w:hAnsi="宋体"/>
          <w:sz w:val="24"/>
        </w:rPr>
      </w:pPr>
    </w:p>
    <w:p w14:paraId="1B828735" w14:textId="77777777" w:rsidR="008455AD" w:rsidRDefault="003C39E5">
      <w:pPr>
        <w:pStyle w:val="2"/>
        <w:spacing w:beforeLines="100" w:before="312" w:afterLines="50" w:after="156" w:line="360" w:lineRule="auto"/>
        <w:jc w:val="center"/>
        <w:rPr>
          <w:rFonts w:ascii="宋体" w:hAnsi="宋体"/>
          <w:sz w:val="24"/>
        </w:rPr>
      </w:pPr>
      <w:bookmarkStart w:id="84" w:name="_Toc86649725"/>
      <w:bookmarkStart w:id="85" w:name="_Toc84234437"/>
      <w:bookmarkStart w:id="86" w:name="_Toc119402713"/>
      <w:bookmarkStart w:id="87" w:name="_Toc118212953"/>
      <w:bookmarkStart w:id="88" w:name="_Toc86223245"/>
      <w:bookmarkStart w:id="89" w:name="_Toc86737932"/>
      <w:bookmarkStart w:id="90" w:name="_Toc118774806"/>
      <w:bookmarkStart w:id="91" w:name="_Toc110765663"/>
      <w:bookmarkStart w:id="92" w:name="_Toc120435786"/>
      <w:bookmarkStart w:id="93" w:name="_Toc84234390"/>
      <w:bookmarkStart w:id="94" w:name="_Toc84133788"/>
      <w:bookmarkStart w:id="95" w:name="_Toc86726442"/>
      <w:bookmarkStart w:id="96" w:name="_Toc108512361"/>
      <w:bookmarkStart w:id="97" w:name="_Toc118972651"/>
      <w:bookmarkStart w:id="98" w:name="_Toc89163371"/>
      <w:bookmarkStart w:id="99" w:name="_Toc86204791"/>
      <w:bookmarkStart w:id="100" w:name="_Toc86727358"/>
      <w:bookmarkStart w:id="101" w:name="_Toc86225294"/>
      <w:bookmarkStart w:id="102" w:name="_Toc110761799"/>
      <w:bookmarkStart w:id="103" w:name="_Toc110830495"/>
      <w:r>
        <w:rPr>
          <w:rFonts w:ascii="宋体" w:hAnsi="宋体"/>
          <w:sz w:val="24"/>
        </w:rPr>
        <w:br w:type="page"/>
      </w:r>
      <w:bookmarkStart w:id="104" w:name="_Toc348082035"/>
      <w:bookmarkStart w:id="105" w:name="_Toc384992697"/>
      <w:bookmarkStart w:id="106" w:name="_Toc488938616"/>
      <w:r>
        <w:rPr>
          <w:rFonts w:ascii="宋体" w:hAnsi="宋体" w:hint="eastAsia"/>
          <w:sz w:val="24"/>
        </w:rPr>
        <w:lastRenderedPageBreak/>
        <w:t>七、交易及清算交收安排</w:t>
      </w:r>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p>
    <w:p w14:paraId="7989BAAA"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（一）选择代理证券、期货买卖的证券经营机构、期货经纪机构</w:t>
      </w:r>
    </w:p>
    <w:p w14:paraId="33CB17BA"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w:t>
      </w:r>
      <w:r>
        <w:rPr>
          <w:rFonts w:ascii="宋体" w:hAnsi="宋体" w:hint="eastAsia"/>
          <w:sz w:val="24"/>
        </w:rPr>
        <w:t>基金管理人应设计选择代理证券买卖的证券经营机构的标准和程序，并按照有关合同和规定行使基金财产投资权利而应承担的义务，包括但不限于选择证券经营机构及投资标的等。基金管理人负责选择代理本基金证券买卖的证券经营机构，租用其交易单元作为基金的交易单元。基金管理人和被选中的证券经营机构签订交易单元租用协议，基金管理人应提前通知基金托管人，并将交易单元租用协议及相关文件及时送达基金托管人，确保基金托管人申请接收结算数据。基金管理人应根据有关规定，在基金的中期报告和年度报告中将所选证券经营机构的有关情况、基金通过该证券经营机构买卖证券的成交量、回购成交量和支付的佣金等予以披露，并将该等情况及基金交易单元号、佣金费率等基本信息以及变更情况及时以书面形式通知基金托管人。</w:t>
      </w:r>
    </w:p>
    <w:p w14:paraId="1159F9BD"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w:t>
      </w:r>
      <w:r>
        <w:rPr>
          <w:rFonts w:ascii="宋体" w:hAnsi="宋体" w:hint="eastAsia"/>
          <w:sz w:val="24"/>
        </w:rPr>
        <w:t>基金管理人负责选择代理本基金期货交易的期货经纪机构，并与其签订期货经纪合同，其他事宜根据法律法规、《基金合同》的相关规定执行，若无明确规定的，可参照有关证券买卖、证券经营机构选择的规则执行。</w:t>
      </w:r>
    </w:p>
    <w:p w14:paraId="43CE7FDB"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w:t>
      </w:r>
      <w:r>
        <w:rPr>
          <w:rFonts w:ascii="宋体" w:hAnsi="宋体"/>
          <w:sz w:val="24"/>
        </w:rPr>
        <w:t>1）</w:t>
      </w:r>
      <w:r>
        <w:rPr>
          <w:rFonts w:ascii="宋体" w:hAnsi="宋体" w:hint="eastAsia"/>
          <w:sz w:val="24"/>
        </w:rPr>
        <w:t>基金管理人所选择的期货公司负责办理基金资产的期货交易的清算交割。</w:t>
      </w:r>
    </w:p>
    <w:p w14:paraId="640BD73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w:t>
      </w:r>
      <w:r>
        <w:rPr>
          <w:rFonts w:ascii="宋体" w:hAnsi="宋体"/>
          <w:sz w:val="24"/>
        </w:rPr>
        <w:t>2）</w:t>
      </w:r>
      <w:r>
        <w:rPr>
          <w:rFonts w:ascii="宋体" w:hAnsi="宋体" w:hint="eastAsia"/>
          <w:sz w:val="24"/>
        </w:rPr>
        <w:t>基金管理人应责成其选择的期货公司通过深证通向基金托管人及基金管理人发送以市场监控中心格式显示本基金成交结果的交易结算报告及参照市场监控中心格式制作的显示本基金期货保证金账户权益状况的交易结算报告。经基金托管人同意，可采用电子邮件的传送方式作为应急备份方式传输当日交易结算数据。</w:t>
      </w:r>
    </w:p>
    <w:p w14:paraId="354D217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正常情况下当日交易结算报告的发送时间应在交易日当日的</w:t>
      </w:r>
      <w:r>
        <w:rPr>
          <w:rFonts w:ascii="宋体" w:hAnsi="宋体"/>
          <w:sz w:val="24"/>
        </w:rPr>
        <w:t>17：00之前。因交易所原因而造成数据延迟发送的，基金管理人应及时通知基金托管人，并在恢复后告知期货公司立即发送至基金托管人，并电话确认数据接收状况。</w:t>
      </w:r>
      <w:r>
        <w:rPr>
          <w:rFonts w:ascii="宋体" w:hAnsi="宋体" w:hint="eastAsia"/>
          <w:sz w:val="24"/>
        </w:rPr>
        <w:t>若期货公司发送的期货数据有误，重新向基金管理人、基金托管人发送的，基金管理人应责成期货公司在发送新的期货数据后立即通知基金托管人，并电话确认数据接收状况。</w:t>
      </w:r>
    </w:p>
    <w:p w14:paraId="6B09B80E"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w:t>
      </w:r>
      <w:r>
        <w:rPr>
          <w:rFonts w:ascii="宋体" w:hAnsi="宋体"/>
          <w:sz w:val="24"/>
        </w:rPr>
        <w:t>3）</w:t>
      </w:r>
      <w:r>
        <w:rPr>
          <w:rFonts w:ascii="宋体" w:hAnsi="宋体" w:hint="eastAsia"/>
          <w:sz w:val="24"/>
        </w:rPr>
        <w:t>基金管理人应责成其选择的期货公司对发送的数据的准确性、完整性、真实性负责。</w:t>
      </w:r>
    </w:p>
    <w:p w14:paraId="6EE6EB84" w14:textId="77777777" w:rsidR="008455AD" w:rsidRDefault="003C39E5">
      <w:pPr>
        <w:adjustRightInd w:val="0"/>
        <w:snapToGrid w:val="0"/>
        <w:spacing w:line="360" w:lineRule="auto"/>
        <w:ind w:firstLineChars="200" w:firstLine="480"/>
        <w:rPr>
          <w:rFonts w:ascii="宋体" w:hAnsi="宋体" w:cs="Arial"/>
          <w:szCs w:val="21"/>
        </w:rPr>
      </w:pPr>
      <w:r>
        <w:rPr>
          <w:rFonts w:ascii="宋体" w:hAnsi="宋体" w:hint="eastAsia"/>
          <w:sz w:val="24"/>
        </w:rPr>
        <w:t>由于交易结算报告的记载事项出现与实际交易结果和权益不符造成本基金估</w:t>
      </w:r>
      <w:r>
        <w:rPr>
          <w:rFonts w:ascii="宋体" w:hAnsi="宋体" w:hint="eastAsia"/>
          <w:sz w:val="24"/>
        </w:rPr>
        <w:lastRenderedPageBreak/>
        <w:t>值计算错误的，应由基金管理人负责向数据发送方追偿，基金托管人不承担责任。</w:t>
      </w:r>
    </w:p>
    <w:p w14:paraId="2BE61FAA"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（二）基金投资证券后的清算交收安排</w:t>
      </w:r>
    </w:p>
    <w:p w14:paraId="3659883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color w:val="000000"/>
          <w:sz w:val="24"/>
        </w:rPr>
        <w:t>基金管理人和基金托管人在基金财产场内清算交收及相关风险控制方面的职责按照附件《托管银行证券资金结算协议》的要求执行。</w:t>
      </w:r>
    </w:p>
    <w:p w14:paraId="23CB5616"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（三）基金申购、赎回和转换业务处理的基本规定</w:t>
      </w:r>
    </w:p>
    <w:p w14:paraId="4AB254FF"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1.基金份额申购、赎回</w:t>
      </w:r>
      <w:r>
        <w:rPr>
          <w:rFonts w:ascii="宋体" w:hAnsi="宋体" w:hint="eastAsia"/>
          <w:sz w:val="24"/>
        </w:rPr>
        <w:t>、转换的确认、清算由基金管理人或其委托的登记机构负责。</w:t>
      </w:r>
    </w:p>
    <w:p w14:paraId="36738DA8"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2.基金管理人应将每个开放日的申购、赎回、转换</w:t>
      </w:r>
      <w:r>
        <w:rPr>
          <w:rFonts w:ascii="宋体" w:hAnsi="宋体" w:hint="eastAsia"/>
          <w:sz w:val="24"/>
        </w:rPr>
        <w:t>本</w:t>
      </w:r>
      <w:r>
        <w:rPr>
          <w:rFonts w:ascii="宋体" w:hAnsi="宋体"/>
          <w:sz w:val="24"/>
        </w:rPr>
        <w:t>基金的数据传送给基金托管人。基金管理人应对传递的申购、赎回、转换</w:t>
      </w:r>
      <w:r>
        <w:rPr>
          <w:rFonts w:ascii="宋体" w:hAnsi="宋体" w:hint="eastAsia"/>
          <w:sz w:val="24"/>
        </w:rPr>
        <w:t>本</w:t>
      </w:r>
      <w:r>
        <w:rPr>
          <w:rFonts w:ascii="宋体" w:hAnsi="宋体"/>
          <w:sz w:val="24"/>
        </w:rPr>
        <w:t>基金的数据真实性</w:t>
      </w:r>
      <w:r>
        <w:rPr>
          <w:rFonts w:ascii="宋体" w:hAnsi="宋体" w:hint="eastAsia"/>
          <w:sz w:val="24"/>
        </w:rPr>
        <w:t>和准确性负责。基金托管人应及时查收申购及转入资金的到账情况并根据基金管理人指令及时划付赎回及转出款项。</w:t>
      </w:r>
    </w:p>
    <w:p w14:paraId="0A0E49C4"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3.基金管理人应保证本基金（或本基金管理人委托）的</w:t>
      </w:r>
      <w:r>
        <w:rPr>
          <w:rFonts w:ascii="宋体" w:hAnsi="宋体" w:hint="eastAsia"/>
          <w:sz w:val="24"/>
        </w:rPr>
        <w:t>登记机构每个工作日</w:t>
      </w:r>
      <w:r>
        <w:rPr>
          <w:rFonts w:ascii="宋体" w:hAnsi="宋体"/>
          <w:sz w:val="24"/>
        </w:rPr>
        <w:t>15:00前向基金托管人发送前一开放</w:t>
      </w:r>
      <w:proofErr w:type="gramStart"/>
      <w:r>
        <w:rPr>
          <w:rFonts w:ascii="宋体" w:hAnsi="宋体"/>
          <w:sz w:val="24"/>
        </w:rPr>
        <w:t>日上述</w:t>
      </w:r>
      <w:proofErr w:type="gramEnd"/>
      <w:r>
        <w:rPr>
          <w:rFonts w:ascii="宋体" w:hAnsi="宋体"/>
          <w:sz w:val="24"/>
        </w:rPr>
        <w:t>有关数据，并保证相关数据的准确、完整。</w:t>
      </w:r>
    </w:p>
    <w:p w14:paraId="61308E9C"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4.</w:t>
      </w:r>
      <w:r>
        <w:rPr>
          <w:rFonts w:ascii="宋体" w:hAnsi="宋体" w:hint="eastAsia"/>
          <w:sz w:val="24"/>
        </w:rPr>
        <w:t>登记机构应通过与基金管理人建立的系统发送有关数据，由基金管理人向基金托管人发送有关数据，如因各种原因，该系统无法正常发送，双方可协商解决处理方式。基金管理人向基金托管人发送的数据，双方各自按有关规定保存。</w:t>
      </w:r>
    </w:p>
    <w:p w14:paraId="1EDBEF89"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5.如基金管理人委托其他机构办理本基金的</w:t>
      </w:r>
      <w:r>
        <w:rPr>
          <w:rFonts w:ascii="宋体" w:hAnsi="宋体" w:hint="eastAsia"/>
          <w:sz w:val="24"/>
        </w:rPr>
        <w:t>注册登记业务，应保证上述相关事宜按时进行。否则，由基金管理人承担相应的责任。</w:t>
      </w:r>
    </w:p>
    <w:p w14:paraId="76810DB8"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6.关于清算专用账户的设立和管理</w:t>
      </w:r>
    </w:p>
    <w:p w14:paraId="4FF8397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为满足申购、赎回、转换及分红资金汇划的需要，由基金管理人开立资金清算的专用账户，该账户由登记机构管理。</w:t>
      </w:r>
    </w:p>
    <w:p w14:paraId="00C15A2F"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7.对于基金申购</w:t>
      </w:r>
      <w:r>
        <w:rPr>
          <w:rFonts w:ascii="宋体" w:hAnsi="宋体" w:hint="eastAsia"/>
          <w:sz w:val="24"/>
        </w:rPr>
        <w:t>、转换过程中产生的应收款，应由基金管理人负责与有关当事人确定到账日期并通知基金托管人，到账日应收款没有到达基金资金账户的，基金托管人应及时通知基金管理人采取措施进行催收，由此造成基金损失的，基金管理人应负责向有关当事人追偿基金的损失。</w:t>
      </w:r>
    </w:p>
    <w:p w14:paraId="14AD6949"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8.赎回</w:t>
      </w:r>
      <w:r>
        <w:rPr>
          <w:rFonts w:ascii="宋体" w:hAnsi="宋体" w:hint="eastAsia"/>
          <w:sz w:val="24"/>
        </w:rPr>
        <w:t>、转换资金划付规定</w:t>
      </w:r>
    </w:p>
    <w:p w14:paraId="5BACCF7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划付赎回款、转换转出款时，如基金资金账户有足够的资金，基金托管人应按时划付；因基金资金账户没有足够的资金，导致基金托管人不能按时划付，基金托管人不承担责任，责任由基金管理人承担，基金托管人不承担垫款义务。</w:t>
      </w:r>
    </w:p>
    <w:p w14:paraId="0F9EF0B1"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lastRenderedPageBreak/>
        <w:t>9.资金指令</w:t>
      </w:r>
    </w:p>
    <w:p w14:paraId="5F846EC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除申购款项到达基金资金账户需双方按约定方式对账外，与投资有关的付款、赎回和分红资金划拨时，基金管理人需向基金托管人下达指令。</w:t>
      </w:r>
    </w:p>
    <w:p w14:paraId="769B604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资金指令的格式、内容、发送、接收和确认方式等与投资指令相同。</w:t>
      </w:r>
    </w:p>
    <w:p w14:paraId="41CA3BCB" w14:textId="77777777" w:rsidR="008455AD" w:rsidRDefault="003C39E5">
      <w:pPr>
        <w:adjustRightInd w:val="0"/>
        <w:snapToGrid w:val="0"/>
        <w:spacing w:line="360" w:lineRule="auto"/>
        <w:ind w:firstLineChars="200" w:firstLine="480"/>
        <w:outlineLvl w:val="1"/>
        <w:rPr>
          <w:rFonts w:ascii="宋体" w:hAnsi="宋体"/>
          <w:sz w:val="24"/>
        </w:rPr>
      </w:pPr>
      <w:bookmarkStart w:id="107" w:name="_Hlk68788554"/>
      <w:r>
        <w:rPr>
          <w:rFonts w:ascii="宋体" w:hAnsi="宋体" w:hint="eastAsia"/>
          <w:sz w:val="24"/>
        </w:rPr>
        <w:t>（四）资金净额结算</w:t>
      </w:r>
    </w:p>
    <w:p w14:paraId="0664C21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资金账户与“基金清算账户”间的资金结算遵循“全额清算、净额交收”的原则，每日按照资金账户应收资金与应付资金的差额来确定资金账户净应收额或净应付额，以此确定资金交收额，基金托管人应当为基金管理人提供适当方式，便于基金管理人进行查询和账务管理。当存在资金账户净应收额时，基金管理人应及时从基金清算账户</w:t>
      </w:r>
      <w:proofErr w:type="gramStart"/>
      <w:r>
        <w:rPr>
          <w:rFonts w:ascii="宋体" w:hAnsi="宋体" w:hint="eastAsia"/>
          <w:sz w:val="24"/>
        </w:rPr>
        <w:t>划往基金</w:t>
      </w:r>
      <w:proofErr w:type="gramEnd"/>
      <w:r>
        <w:rPr>
          <w:rFonts w:ascii="宋体" w:hAnsi="宋体" w:hint="eastAsia"/>
          <w:sz w:val="24"/>
        </w:rPr>
        <w:t>资金账户，基金管理人通过基金托管人提供的方式查询结果；当存在资金账户净应付额时，基金托管人按照基金管理人的划款指令将托管账户净应付额在交</w:t>
      </w:r>
      <w:proofErr w:type="gramStart"/>
      <w:r>
        <w:rPr>
          <w:rFonts w:ascii="宋体" w:hAnsi="宋体" w:hint="eastAsia"/>
          <w:sz w:val="24"/>
        </w:rPr>
        <w:t>收日及时划往基金</w:t>
      </w:r>
      <w:proofErr w:type="gramEnd"/>
      <w:r>
        <w:rPr>
          <w:rFonts w:ascii="宋体" w:hAnsi="宋体" w:hint="eastAsia"/>
          <w:sz w:val="24"/>
        </w:rPr>
        <w:t>清算账户，基金管理人通过基金托管人提供的方式查询结果。</w:t>
      </w:r>
      <w:bookmarkEnd w:id="107"/>
    </w:p>
    <w:p w14:paraId="627618E2" w14:textId="77777777" w:rsidR="008455AD" w:rsidRDefault="003C39E5">
      <w:pPr>
        <w:adjustRightInd w:val="0"/>
        <w:snapToGrid w:val="0"/>
        <w:spacing w:line="360" w:lineRule="auto"/>
        <w:ind w:firstLineChars="200" w:firstLine="480"/>
        <w:rPr>
          <w:rFonts w:ascii="宋体" w:hAnsi="宋体"/>
          <w:i/>
          <w:sz w:val="24"/>
        </w:rPr>
      </w:pPr>
      <w:r>
        <w:rPr>
          <w:rFonts w:ascii="宋体" w:hAnsi="宋体" w:hint="eastAsia"/>
          <w:sz w:val="24"/>
        </w:rPr>
        <w:t>当存在资金账户净应付额时，如基金</w:t>
      </w:r>
      <w:r>
        <w:rPr>
          <w:rFonts w:ascii="宋体" w:hAnsi="宋体" w:cs="Arial" w:hint="eastAsia"/>
          <w:sz w:val="24"/>
        </w:rPr>
        <w:t>资金</w:t>
      </w:r>
      <w:r>
        <w:rPr>
          <w:rFonts w:ascii="宋体" w:hAnsi="宋体" w:hint="eastAsia"/>
          <w:sz w:val="24"/>
        </w:rPr>
        <w:t>账户有足够的资金，基金托管人应按时划付；因基金资金账户没有足够的资金，导致基金托管人不能按时划付，基金托管人应及时通知基金管理人，基金托管人不承担责任；如</w:t>
      </w:r>
      <w:proofErr w:type="gramStart"/>
      <w:r>
        <w:rPr>
          <w:rFonts w:ascii="宋体" w:hAnsi="宋体" w:hint="eastAsia"/>
          <w:sz w:val="24"/>
        </w:rPr>
        <w:t>系基金</w:t>
      </w:r>
      <w:proofErr w:type="gramEnd"/>
      <w:r>
        <w:rPr>
          <w:rFonts w:ascii="宋体" w:hAnsi="宋体" w:hint="eastAsia"/>
          <w:sz w:val="24"/>
        </w:rPr>
        <w:t>管理人的原因造成，责任由基金管理人承担，基金托管人不承担垫款义务。</w:t>
      </w:r>
    </w:p>
    <w:p w14:paraId="67A588F7"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（五）基金现金分红</w:t>
      </w:r>
    </w:p>
    <w:p w14:paraId="54845707"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1.基金管理人确定分红方案通知基金托管人，双方核定后依照《信息披露办法》的有关规定在中国证监会规定媒介</w:t>
      </w:r>
      <w:r>
        <w:rPr>
          <w:rFonts w:ascii="宋体" w:hAnsi="宋体" w:hint="eastAsia"/>
          <w:sz w:val="24"/>
        </w:rPr>
        <w:t>上公告。</w:t>
      </w:r>
    </w:p>
    <w:p w14:paraId="740B8593"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2.基金托管人和基金管理人对基金分红进行账务处理并核对后，基金管理人向基金托管人发送现金红利的划款指令，基金托管人应</w:t>
      </w:r>
      <w:r>
        <w:rPr>
          <w:rFonts w:ascii="宋体" w:hAnsi="宋体" w:hint="eastAsia"/>
          <w:sz w:val="24"/>
        </w:rPr>
        <w:t>根据指令及时将分红款</w:t>
      </w:r>
      <w:proofErr w:type="gramStart"/>
      <w:r>
        <w:rPr>
          <w:rFonts w:ascii="宋体" w:hAnsi="宋体" w:hint="eastAsia"/>
          <w:sz w:val="24"/>
        </w:rPr>
        <w:t>划往基金</w:t>
      </w:r>
      <w:proofErr w:type="gramEnd"/>
      <w:r>
        <w:rPr>
          <w:rFonts w:ascii="宋体" w:hAnsi="宋体" w:hint="eastAsia"/>
          <w:sz w:val="24"/>
        </w:rPr>
        <w:t>清算账户。</w:t>
      </w:r>
    </w:p>
    <w:p w14:paraId="79105707"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3.基金管理人在下达指令时，应给基金托管人留出必需的划款时间。</w:t>
      </w:r>
    </w:p>
    <w:p w14:paraId="02E7A6DA"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08" w:name="_Toc348082036"/>
      <w:bookmarkStart w:id="109" w:name="_Toc384992698"/>
      <w:bookmarkStart w:id="110" w:name="_Toc488938617"/>
      <w:r>
        <w:rPr>
          <w:rFonts w:ascii="宋体" w:hAnsi="宋体" w:hint="eastAsia"/>
          <w:sz w:val="24"/>
        </w:rPr>
        <w:lastRenderedPageBreak/>
        <w:t>八、基金资产净值计算、估值和会计核算</w:t>
      </w:r>
      <w:bookmarkEnd w:id="108"/>
      <w:bookmarkEnd w:id="109"/>
      <w:bookmarkEnd w:id="110"/>
    </w:p>
    <w:p w14:paraId="0BF89DB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（一）基金资产净值的计算、复核与完成的时间及程序</w:t>
      </w:r>
    </w:p>
    <w:p w14:paraId="5BC62E06"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1.基金资产净值</w:t>
      </w:r>
    </w:p>
    <w:p w14:paraId="5CE078C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基金资产净值是指基金资产总值减去基金负债后的价值。</w:t>
      </w:r>
    </w:p>
    <w:p w14:paraId="2A866EB1"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各类基金份额的基金份额净值是按照每个</w:t>
      </w:r>
      <w:r>
        <w:rPr>
          <w:rFonts w:ascii="宋体" w:hAnsi="宋体"/>
          <w:sz w:val="24"/>
        </w:rPr>
        <w:t>工作</w:t>
      </w:r>
      <w:r>
        <w:rPr>
          <w:rFonts w:ascii="宋体" w:hAnsi="宋体" w:hint="eastAsia"/>
          <w:sz w:val="24"/>
        </w:rPr>
        <w:t>日闭市后，该类基金份额的基金资产净值除以当日该类基金份额的余额数量计算，精确到</w:t>
      </w:r>
      <w:r>
        <w:rPr>
          <w:rFonts w:ascii="宋体" w:hAnsi="宋体"/>
          <w:sz w:val="24"/>
        </w:rPr>
        <w:t>0.0001元，小数点后第</w:t>
      </w:r>
      <w:r>
        <w:rPr>
          <w:rFonts w:ascii="宋体" w:hAnsi="宋体" w:hint="eastAsia"/>
          <w:sz w:val="24"/>
        </w:rPr>
        <w:t>五位四舍五入。</w:t>
      </w:r>
      <w:r>
        <w:rPr>
          <w:rFonts w:ascii="宋体" w:hAnsi="宋体"/>
          <w:sz w:val="24"/>
        </w:rPr>
        <w:t>基金管理人可以设立大额赎回情形下的净值精度应急调整机制</w:t>
      </w:r>
      <w:r>
        <w:rPr>
          <w:rFonts w:ascii="宋体" w:hAnsi="宋体" w:hint="eastAsia"/>
          <w:bCs/>
          <w:sz w:val="24"/>
        </w:rPr>
        <w:t>，具体可参见相关公告</w:t>
      </w:r>
      <w:r>
        <w:rPr>
          <w:rFonts w:ascii="宋体" w:hAnsi="宋体"/>
          <w:sz w:val="24"/>
        </w:rPr>
        <w:t>。</w:t>
      </w:r>
      <w:r>
        <w:rPr>
          <w:rFonts w:ascii="宋体" w:hAnsi="宋体" w:hint="eastAsia"/>
          <w:sz w:val="24"/>
        </w:rPr>
        <w:t>国家另有规定的，从其规定。</w:t>
      </w:r>
    </w:p>
    <w:p w14:paraId="0251549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基金管理人于每个工作日计算各类基金份额的基金资产净值、基金份额净值</w:t>
      </w:r>
      <w:r>
        <w:rPr>
          <w:rFonts w:ascii="宋体" w:hAnsi="宋体" w:cs="Arial" w:hint="eastAsia"/>
          <w:sz w:val="24"/>
        </w:rPr>
        <w:t>，</w:t>
      </w:r>
      <w:r>
        <w:rPr>
          <w:rFonts w:ascii="宋体" w:hAnsi="宋体" w:hint="eastAsia"/>
          <w:sz w:val="24"/>
        </w:rPr>
        <w:t>经基金托管人复核，按规定公告</w:t>
      </w:r>
      <w:r>
        <w:rPr>
          <w:rFonts w:ascii="宋体" w:hAnsi="宋体" w:cs="Arial" w:hint="eastAsia"/>
          <w:sz w:val="24"/>
        </w:rPr>
        <w:t>，</w:t>
      </w:r>
      <w:r>
        <w:rPr>
          <w:rFonts w:ascii="宋体" w:hAnsi="宋体" w:cs="Arial"/>
          <w:sz w:val="24"/>
        </w:rPr>
        <w:t>但基金管理人根据法律法规或基金合同的规定暂停估值时除外</w:t>
      </w:r>
      <w:r>
        <w:rPr>
          <w:rFonts w:ascii="宋体" w:hAnsi="宋体"/>
          <w:sz w:val="24"/>
        </w:rPr>
        <w:t>。</w:t>
      </w:r>
    </w:p>
    <w:p w14:paraId="05261778"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2.复核程序</w:t>
      </w:r>
    </w:p>
    <w:p w14:paraId="215F1371"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基金管理人每个工作日对基金资产进行估值后，将基金资产净值、各类基金份额净值发送基金托管人，经基金托管人复核无误后，由基金管理人依据基金合同和相关法律法规的规定对外公布。</w:t>
      </w:r>
    </w:p>
    <w:p w14:paraId="57798D0A"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根据有关法律法规，基金资产净值计算和基金会计核算的义务由基金管理人承担。本基金的基金会计责任方由基金管理人担任，因此，就与本基金有关的会计问题，如经相关各方在平等基础上充分讨论后，仍无法达成一致意见的，按照基金管理人对基金净值信息的计算结果对外予以公布。</w:t>
      </w:r>
    </w:p>
    <w:p w14:paraId="6D248FA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（二）基金资产的估值</w:t>
      </w:r>
    </w:p>
    <w:p w14:paraId="42CF7143" w14:textId="3CCA081F" w:rsidR="00030621" w:rsidRPr="00030621" w:rsidRDefault="00030621">
      <w:pPr>
        <w:adjustRightInd w:val="0"/>
        <w:snapToGrid w:val="0"/>
        <w:spacing w:line="360" w:lineRule="auto"/>
        <w:ind w:firstLineChars="200" w:firstLine="480"/>
        <w:rPr>
          <w:rFonts w:ascii="宋体" w:hAnsi="宋体"/>
          <w:sz w:val="24"/>
        </w:rPr>
      </w:pPr>
      <w:proofErr w:type="gramStart"/>
      <w:r w:rsidRPr="0069108B">
        <w:rPr>
          <w:rFonts w:hint="eastAsia"/>
          <w:sz w:val="24"/>
        </w:rPr>
        <w:t>鉴于本</w:t>
      </w:r>
      <w:proofErr w:type="gramEnd"/>
      <w:r w:rsidRPr="0069108B">
        <w:rPr>
          <w:rFonts w:hint="eastAsia"/>
          <w:sz w:val="24"/>
        </w:rPr>
        <w:t>基金涉及销售服务费返还，该部分费用的会计核算及支付所需要的数据由管理人负责计算并按双方协商一致的方式提供给托管人，相关责任由基金管理人承担，基金托管人不承担</w:t>
      </w:r>
      <w:r w:rsidR="00837404" w:rsidRPr="0069108B">
        <w:rPr>
          <w:rFonts w:hint="eastAsia"/>
          <w:sz w:val="24"/>
        </w:rPr>
        <w:t>相关</w:t>
      </w:r>
      <w:r w:rsidRPr="0069108B">
        <w:rPr>
          <w:rFonts w:hint="eastAsia"/>
          <w:sz w:val="24"/>
        </w:rPr>
        <w:t>责任。</w:t>
      </w:r>
    </w:p>
    <w:p w14:paraId="2EA83271" w14:textId="77777777" w:rsidR="008455AD" w:rsidRDefault="003C39E5">
      <w:pPr>
        <w:adjustRightInd w:val="0"/>
        <w:snapToGrid w:val="0"/>
        <w:spacing w:line="360" w:lineRule="auto"/>
        <w:ind w:firstLineChars="200" w:firstLine="480"/>
        <w:rPr>
          <w:rStyle w:val="read"/>
          <w:rFonts w:ascii="宋体" w:hAnsi="宋体"/>
          <w:sz w:val="24"/>
        </w:rPr>
      </w:pPr>
      <w:r>
        <w:rPr>
          <w:rFonts w:hint="eastAsia"/>
          <w:sz w:val="24"/>
        </w:rPr>
        <w:t>基金管理人及基金托管人应当按照《基金合同》的约定进行估值。</w:t>
      </w:r>
    </w:p>
    <w:p w14:paraId="05A3F03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（三）基金份额净值错误的处理方式</w:t>
      </w:r>
    </w:p>
    <w:p w14:paraId="7D426B27" w14:textId="77777777" w:rsidR="008455AD" w:rsidRDefault="003C39E5">
      <w:pPr>
        <w:adjustRightInd w:val="0"/>
        <w:snapToGrid w:val="0"/>
        <w:spacing w:line="360" w:lineRule="auto"/>
        <w:ind w:firstLineChars="200" w:firstLine="480"/>
        <w:rPr>
          <w:rFonts w:ascii="宋体" w:hAnsi="宋体"/>
          <w:sz w:val="24"/>
        </w:rPr>
      </w:pPr>
      <w:r>
        <w:rPr>
          <w:rFonts w:hint="eastAsia"/>
          <w:sz w:val="24"/>
        </w:rPr>
        <w:t>基金管理人及基金托管人应当按照《基金合同》的约定处理基金份额净值错误。</w:t>
      </w:r>
    </w:p>
    <w:p w14:paraId="7815B1D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（四）基金会计制度</w:t>
      </w:r>
    </w:p>
    <w:p w14:paraId="7353D2D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按国家有关部门规定的会计制度执行。</w:t>
      </w:r>
    </w:p>
    <w:p w14:paraId="71CBED7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（五）基金账册的建立</w:t>
      </w:r>
    </w:p>
    <w:p w14:paraId="3763234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lastRenderedPageBreak/>
        <w:t>基金管理人和基金托管人在基金合同生效后，应按照双方约定的同一记账方法和会计处理原则，分别独立地设置、记录和保管本基金的全套账册，对相关各方各自的账册定期进行核对，互相监督，以保证基金资产的安全。</w:t>
      </w:r>
    </w:p>
    <w:p w14:paraId="714D94F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（六）基金财务报表与报告的编制和复核</w:t>
      </w:r>
    </w:p>
    <w:p w14:paraId="48599636"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sz w:val="24"/>
        </w:rPr>
        <w:t>1.财务报表的编制</w:t>
      </w:r>
    </w:p>
    <w:p w14:paraId="2FE4697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基金财务报表由基金管理人编制，基金托管人复核。</w:t>
      </w:r>
    </w:p>
    <w:p w14:paraId="68AEB785"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sz w:val="24"/>
        </w:rPr>
        <w:t>2.报表复核</w:t>
      </w:r>
    </w:p>
    <w:p w14:paraId="11C3597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基金托管人在收到基金管理人编制的基金财务报表后，进行独立的复核。核对不符时，应及时通知基金管理人共同查出原因，进行调整，直至双方数据完全一致。</w:t>
      </w:r>
    </w:p>
    <w:p w14:paraId="0E4CC0AB"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sz w:val="24"/>
        </w:rPr>
        <w:t>3.财务报表的编制与复核时间安排</w:t>
      </w:r>
    </w:p>
    <w:p w14:paraId="318812B3"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基金管理人、基金托管人应当在每月结束后</w:t>
      </w:r>
      <w:r>
        <w:rPr>
          <w:rFonts w:ascii="宋体" w:hAnsi="宋体"/>
          <w:sz w:val="24"/>
        </w:rPr>
        <w:t>5</w:t>
      </w:r>
      <w:r>
        <w:rPr>
          <w:rFonts w:ascii="宋体" w:hAnsi="宋体" w:hint="eastAsia"/>
          <w:sz w:val="24"/>
        </w:rPr>
        <w:t>个工作日内完成月度报表的编制及复核；在季度结束之日起</w:t>
      </w:r>
      <w:r>
        <w:rPr>
          <w:rFonts w:ascii="宋体" w:hAnsi="宋体"/>
          <w:sz w:val="24"/>
        </w:rPr>
        <w:t>15</w:t>
      </w:r>
      <w:r>
        <w:rPr>
          <w:rFonts w:ascii="宋体" w:hAnsi="宋体" w:hint="eastAsia"/>
          <w:sz w:val="24"/>
        </w:rPr>
        <w:t>个工作日内完成基金季度报告的编制及复核；在上半年结束之日起两个月内完成基金中期报告的编制及复核；在每年结束之日起三个月内完成基金年度报告的编制及复核。基金托管人在复核过程中，发现双方的报表存在不符时，基金管理人和基金托管人应共同查明原因，进行调整，调整以国家有关规定为准。基金年度报告中的财务会计报告应当经过符合《中华人民共和国证券法》规定的会计师事务所审计。基金合同生效不足两个月的，基金管理人可以不编制当期季度报告、中期报告或者年度报告。</w:t>
      </w:r>
    </w:p>
    <w:p w14:paraId="4C4227CE"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（七）在有需要时，基金管理人应每季度向基金托管人提供基金业绩比较基准的基础数据和编制结果。</w:t>
      </w:r>
    </w:p>
    <w:p w14:paraId="20FDEE51"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（八）实施</w:t>
      </w:r>
      <w:proofErr w:type="gramStart"/>
      <w:r>
        <w:rPr>
          <w:rFonts w:ascii="宋体" w:hAnsi="宋体" w:hint="eastAsia"/>
          <w:sz w:val="24"/>
        </w:rPr>
        <w:t>侧袋机制</w:t>
      </w:r>
      <w:proofErr w:type="gramEnd"/>
      <w:r>
        <w:rPr>
          <w:rFonts w:ascii="宋体" w:hAnsi="宋体" w:hint="eastAsia"/>
          <w:sz w:val="24"/>
        </w:rPr>
        <w:t>期间的基金资产估值</w:t>
      </w:r>
    </w:p>
    <w:p w14:paraId="48AC632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本基金实施</w:t>
      </w:r>
      <w:proofErr w:type="gramStart"/>
      <w:r>
        <w:rPr>
          <w:rFonts w:ascii="宋体" w:hAnsi="宋体" w:hint="eastAsia"/>
          <w:sz w:val="24"/>
        </w:rPr>
        <w:t>侧袋机制</w:t>
      </w:r>
      <w:proofErr w:type="gramEnd"/>
      <w:r>
        <w:rPr>
          <w:rFonts w:ascii="宋体" w:hAnsi="宋体" w:hint="eastAsia"/>
          <w:sz w:val="24"/>
        </w:rPr>
        <w:t>的，应根据基金合同的约定</w:t>
      </w:r>
      <w:proofErr w:type="gramStart"/>
      <w:r>
        <w:rPr>
          <w:rFonts w:ascii="宋体" w:hAnsi="宋体" w:hint="eastAsia"/>
          <w:sz w:val="24"/>
        </w:rPr>
        <w:t>对主袋账户</w:t>
      </w:r>
      <w:proofErr w:type="gramEnd"/>
      <w:r>
        <w:rPr>
          <w:rFonts w:ascii="宋体" w:hAnsi="宋体" w:hint="eastAsia"/>
          <w:sz w:val="24"/>
        </w:rPr>
        <w:t>资产进行估值并</w:t>
      </w:r>
      <w:proofErr w:type="gramStart"/>
      <w:r>
        <w:rPr>
          <w:rFonts w:ascii="宋体" w:hAnsi="宋体" w:hint="eastAsia"/>
          <w:sz w:val="24"/>
        </w:rPr>
        <w:t>披露主袋账户</w:t>
      </w:r>
      <w:proofErr w:type="gramEnd"/>
      <w:r>
        <w:rPr>
          <w:rFonts w:ascii="宋体" w:hAnsi="宋体" w:hint="eastAsia"/>
          <w:sz w:val="24"/>
        </w:rPr>
        <w:t>的基金净值信息，暂停</w:t>
      </w:r>
      <w:proofErr w:type="gramStart"/>
      <w:r>
        <w:rPr>
          <w:rFonts w:ascii="宋体" w:hAnsi="宋体" w:hint="eastAsia"/>
          <w:sz w:val="24"/>
        </w:rPr>
        <w:t>披露侧袋账户</w:t>
      </w:r>
      <w:proofErr w:type="gramEnd"/>
      <w:r>
        <w:rPr>
          <w:rFonts w:ascii="宋体" w:hAnsi="宋体" w:hint="eastAsia"/>
          <w:sz w:val="24"/>
        </w:rPr>
        <w:t>份额净值。</w:t>
      </w:r>
    </w:p>
    <w:p w14:paraId="1864C52F"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11" w:name="_Toc348082037"/>
      <w:bookmarkStart w:id="112" w:name="_Toc488938618"/>
      <w:bookmarkStart w:id="113" w:name="_Toc384992699"/>
      <w:r>
        <w:rPr>
          <w:rFonts w:ascii="宋体" w:hAnsi="宋体" w:hint="eastAsia"/>
          <w:sz w:val="24"/>
        </w:rPr>
        <w:lastRenderedPageBreak/>
        <w:t>九、基金收益分配</w:t>
      </w:r>
      <w:bookmarkEnd w:id="111"/>
      <w:bookmarkEnd w:id="112"/>
      <w:bookmarkEnd w:id="113"/>
    </w:p>
    <w:p w14:paraId="6CED52C5" w14:textId="77777777" w:rsidR="008455AD" w:rsidRDefault="003C39E5">
      <w:pPr>
        <w:adjustRightInd w:val="0"/>
        <w:snapToGrid w:val="0"/>
        <w:spacing w:line="360" w:lineRule="auto"/>
        <w:ind w:firstLineChars="200" w:firstLine="480"/>
        <w:rPr>
          <w:rFonts w:ascii="宋体" w:hAnsi="宋体"/>
          <w:sz w:val="24"/>
        </w:rPr>
      </w:pPr>
      <w:r>
        <w:rPr>
          <w:rFonts w:hint="eastAsia"/>
          <w:sz w:val="24"/>
        </w:rPr>
        <w:t>基金管理人与基金托管人按照《基金合同》的约定处理基金收益分配。</w:t>
      </w:r>
    </w:p>
    <w:p w14:paraId="678D4055"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14" w:name="_Toc488938619"/>
      <w:bookmarkStart w:id="115" w:name="_Toc348082038"/>
      <w:bookmarkStart w:id="116" w:name="_Toc384992700"/>
      <w:r>
        <w:rPr>
          <w:rFonts w:ascii="宋体" w:hAnsi="宋体" w:hint="eastAsia"/>
          <w:sz w:val="24"/>
        </w:rPr>
        <w:lastRenderedPageBreak/>
        <w:t>十、基金信息披露</w:t>
      </w:r>
      <w:bookmarkEnd w:id="114"/>
      <w:bookmarkEnd w:id="115"/>
      <w:bookmarkEnd w:id="116"/>
    </w:p>
    <w:p w14:paraId="30E9E4F5"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（一）保密义务</w:t>
      </w:r>
    </w:p>
    <w:p w14:paraId="180149F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和基金管理人应按法律法规、基金合同的有关规定进行信息披露，拟公开披露的信息在公开披露之前应予保密。除按《基金法》、基金合同、《信息披露办法》及其他有关规定进行信息披露外，基金管理人和基金托管人对基金运作中产生的信息以及从对方获得的业务信息应予保密。但是，如下情况不应视为基金管理人或基金托管人违反保密义务：</w:t>
      </w:r>
    </w:p>
    <w:p w14:paraId="047E9293"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1.非因基金管理人和基金托管人的原因导致保密信息被披露、泄露或公开；</w:t>
      </w:r>
    </w:p>
    <w:p w14:paraId="06C9B3B9"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2.基金管理人和基金托管人为遵守和服从法院判决或裁定、仲裁裁决或中国证监会等监管机构的命令、决定所做出的信息披露或公开。</w:t>
      </w:r>
    </w:p>
    <w:p w14:paraId="03007B08"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（二）信息披露的内容</w:t>
      </w:r>
    </w:p>
    <w:p w14:paraId="447C8592"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基金的信息披露内容主要包括基金招募说明书、基金合同、托管协议、基金产品资料概要、基金份额发售公告、基金合同生效公告、基金净值信息、基金份额</w:t>
      </w:r>
      <w:r>
        <w:rPr>
          <w:rFonts w:ascii="宋体" w:hAnsi="宋体"/>
          <w:sz w:val="24"/>
        </w:rPr>
        <w:t>申购</w:t>
      </w:r>
      <w:r>
        <w:rPr>
          <w:rFonts w:ascii="宋体" w:hAnsi="宋体" w:hint="eastAsia"/>
          <w:sz w:val="24"/>
        </w:rPr>
        <w:t>、</w:t>
      </w:r>
      <w:r>
        <w:rPr>
          <w:rFonts w:ascii="宋体" w:hAnsi="宋体"/>
          <w:sz w:val="24"/>
        </w:rPr>
        <w:t>赎回价格</w:t>
      </w:r>
      <w:r>
        <w:rPr>
          <w:rFonts w:ascii="宋体" w:hAnsi="宋体" w:hint="eastAsia"/>
          <w:sz w:val="24"/>
        </w:rPr>
        <w:t>、基金定期报告（包括基金年度报告、基金中期报告和基金季度报告）、临时报告、澄清公告、基金份额持有人大会决议、实施</w:t>
      </w:r>
      <w:proofErr w:type="gramStart"/>
      <w:r>
        <w:rPr>
          <w:rFonts w:ascii="宋体" w:hAnsi="宋体" w:hint="eastAsia"/>
          <w:sz w:val="24"/>
        </w:rPr>
        <w:t>侧袋机制</w:t>
      </w:r>
      <w:proofErr w:type="gramEnd"/>
      <w:r>
        <w:rPr>
          <w:rFonts w:ascii="宋体" w:hAnsi="宋体" w:hint="eastAsia"/>
          <w:sz w:val="24"/>
        </w:rPr>
        <w:t>期间的信息披露、清算报告、基金投资资产支持证券、股指期货、</w:t>
      </w:r>
      <w:r>
        <w:rPr>
          <w:rFonts w:hint="eastAsia"/>
          <w:bCs/>
          <w:sz w:val="24"/>
        </w:rPr>
        <w:t>港股通标的股票</w:t>
      </w:r>
      <w:r>
        <w:rPr>
          <w:rFonts w:ascii="宋体" w:hAnsi="宋体" w:hint="eastAsia"/>
          <w:sz w:val="24"/>
        </w:rPr>
        <w:t>情况、中国证监会规定的其他信息。基金年度报告需</w:t>
      </w:r>
      <w:proofErr w:type="gramStart"/>
      <w:r>
        <w:rPr>
          <w:rFonts w:ascii="宋体" w:hAnsi="宋体" w:hint="eastAsia"/>
          <w:sz w:val="24"/>
        </w:rPr>
        <w:t>经符合</w:t>
      </w:r>
      <w:proofErr w:type="gramEnd"/>
      <w:r>
        <w:rPr>
          <w:rFonts w:ascii="宋体" w:hAnsi="宋体" w:hint="eastAsia"/>
          <w:sz w:val="24"/>
        </w:rPr>
        <w:t>《中华人民共和国证券法》规定的会计师事务所审计后，方可披露。</w:t>
      </w:r>
    </w:p>
    <w:p w14:paraId="781D1D8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基金可投资资产支持证券，基金管理人应在基金年度报告及中期报告中披露其持有的资产支持证券总额、资产支持证券市值占基金净资产的比例和报告期末所有的资产支持证券明细。基金管理人应在基金季度报告中披露其持有的资产支持证券总额、资产支持证券市值占基金净资产的比例和报告期末按市值占基金净资产比例大小排序的前10名资产支持证券明细。</w:t>
      </w:r>
    </w:p>
    <w:p w14:paraId="100400E5"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基金可投资股指期货，基金管理人需按照法规要求在季度报告、中期报告、年度报告等定期报告和招募说明书（更新）等文件中披露股指期货交易情况，包括交易政策、持仓情况、损益情况、风险指标等，并充分揭示股指期货交易对基金总体风险的影响以及是否符合既定的投资政策和投资目标等。</w:t>
      </w:r>
    </w:p>
    <w:p w14:paraId="04A3141B" w14:textId="77777777" w:rsidR="008455AD" w:rsidRDefault="003C39E5">
      <w:pPr>
        <w:adjustRightInd w:val="0"/>
        <w:snapToGrid w:val="0"/>
        <w:spacing w:line="360" w:lineRule="auto"/>
        <w:ind w:firstLineChars="200" w:firstLine="480"/>
        <w:rPr>
          <w:rFonts w:ascii="宋体" w:hAnsi="宋体"/>
          <w:sz w:val="24"/>
        </w:rPr>
      </w:pPr>
      <w:r>
        <w:rPr>
          <w:rFonts w:hint="eastAsia"/>
          <w:bCs/>
          <w:sz w:val="24"/>
        </w:rPr>
        <w:t>本基金可投资港股通标的股票，</w:t>
      </w:r>
      <w:r>
        <w:rPr>
          <w:rFonts w:ascii="宋体" w:hAnsi="宋体" w:hint="eastAsia"/>
          <w:sz w:val="24"/>
        </w:rPr>
        <w:t>基金应当在季度报告、中期报告、年度报告等定期报告和招募说明书（更新）等文件中披露港股通标的股票的投资情况。法律法</w:t>
      </w:r>
      <w:r>
        <w:rPr>
          <w:rFonts w:ascii="宋体" w:hAnsi="宋体" w:hint="eastAsia"/>
          <w:sz w:val="24"/>
        </w:rPr>
        <w:lastRenderedPageBreak/>
        <w:t>规或中国证监会另有规定的，从其规定。</w:t>
      </w:r>
    </w:p>
    <w:p w14:paraId="7F470B26"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（三）基金托管人和基金管理人在信息披露中的职责和信息披露程序</w:t>
      </w:r>
    </w:p>
    <w:p w14:paraId="6383AB9C"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sz w:val="24"/>
        </w:rPr>
        <w:t>1.职责</w:t>
      </w:r>
    </w:p>
    <w:p w14:paraId="4D5B74C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托管人和基金管理人在信息披露过程中应以保护基金份额持有人利益为宗旨，诚实信用，严守秘密。基金管理人负责办理与基金有关的信息披露事宜，对于根据相关法律法规和基金合同规定的需要由基金托管人复核的信息披露文件，在经基金托管人复核无误后，由基金管理人予以公布。</w:t>
      </w:r>
    </w:p>
    <w:p w14:paraId="489C193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基金管理人和基金托管人应积极配合、互相监督，保证其履行按照法定方式和限时披露的义务。</w:t>
      </w:r>
    </w:p>
    <w:p w14:paraId="277F1BEF"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基金管理人应当在中国证监会规定的时间内，将应予披露的基金信息通过符合中国证监会规定条件的全国性报刊</w:t>
      </w:r>
      <w:r>
        <w:rPr>
          <w:rFonts w:ascii="宋体" w:hAnsi="宋体" w:hint="eastAsia"/>
          <w:bCs/>
          <w:sz w:val="24"/>
        </w:rPr>
        <w:t>及《信息披露办法》规定</w:t>
      </w:r>
      <w:r>
        <w:rPr>
          <w:rFonts w:ascii="宋体" w:hAnsi="宋体" w:hint="eastAsia"/>
          <w:sz w:val="24"/>
        </w:rPr>
        <w:t>的互联网网站等媒介披露。根据法律法规应由基金托管人公开披露的信息，基金托管人在规定媒介公开披露。</w:t>
      </w:r>
    </w:p>
    <w:p w14:paraId="525F5CF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当出现下述情况时，基金管理人和基金托管人可暂停或延迟披露基金相关信息：</w:t>
      </w:r>
    </w:p>
    <w:p w14:paraId="2F7E51F6"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w:t>
      </w:r>
      <w:r>
        <w:rPr>
          <w:rFonts w:ascii="宋体" w:hAnsi="宋体" w:hint="eastAsia"/>
          <w:sz w:val="24"/>
        </w:rPr>
        <w:t>不可抗力；</w:t>
      </w:r>
    </w:p>
    <w:p w14:paraId="1C1B293B" w14:textId="77777777" w:rsidR="008455AD" w:rsidRDefault="003C39E5">
      <w:pPr>
        <w:adjustRightInd w:val="0"/>
        <w:snapToGrid w:val="0"/>
        <w:spacing w:line="360" w:lineRule="auto"/>
        <w:ind w:firstLineChars="200" w:firstLine="480"/>
        <w:rPr>
          <w:rFonts w:hAnsi="宋体"/>
          <w:sz w:val="24"/>
        </w:rPr>
      </w:pPr>
      <w:r>
        <w:rPr>
          <w:rFonts w:ascii="宋体" w:hAnsi="宋体"/>
          <w:sz w:val="24"/>
        </w:rPr>
        <w:t>(2)基金投资所涉及的证券</w:t>
      </w:r>
      <w:r>
        <w:rPr>
          <w:rFonts w:ascii="宋体" w:hAnsi="宋体" w:hint="eastAsia"/>
          <w:sz w:val="24"/>
        </w:rPr>
        <w:t>/期货交易市场遇法定节假日或因其他原因暂停营业时；</w:t>
      </w:r>
    </w:p>
    <w:p w14:paraId="59096E42"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w:t>
      </w:r>
      <w:r>
        <w:rPr>
          <w:rFonts w:ascii="宋体" w:hAnsi="宋体" w:hint="eastAsia"/>
          <w:sz w:val="24"/>
        </w:rPr>
        <w:t>法律法规、基金合同或中国证监会规定的情况。</w:t>
      </w:r>
    </w:p>
    <w:p w14:paraId="59D7D229"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sz w:val="24"/>
        </w:rPr>
        <w:t>2.程序</w:t>
      </w:r>
    </w:p>
    <w:p w14:paraId="47A6563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按有关规定须经基金托管人复核的信息披露文件，由基金管理人起草、并经基金托管人复核后由基金管理人公告。发生基金合同中规定需要披露的事项时，按基金合同规定公布。</w:t>
      </w:r>
    </w:p>
    <w:p w14:paraId="53468EB0" w14:textId="77777777" w:rsidR="008455AD" w:rsidRDefault="003C39E5">
      <w:pPr>
        <w:adjustRightInd w:val="0"/>
        <w:snapToGrid w:val="0"/>
        <w:spacing w:line="360" w:lineRule="auto"/>
        <w:ind w:firstLineChars="200" w:firstLine="480"/>
        <w:outlineLvl w:val="2"/>
        <w:rPr>
          <w:rFonts w:ascii="宋体" w:hAnsi="宋体"/>
          <w:sz w:val="24"/>
        </w:rPr>
      </w:pPr>
      <w:r>
        <w:rPr>
          <w:rFonts w:ascii="宋体" w:hAnsi="宋体"/>
          <w:sz w:val="24"/>
        </w:rPr>
        <w:t>3.信息文本的存放</w:t>
      </w:r>
    </w:p>
    <w:p w14:paraId="54DCE8CD" w14:textId="77777777" w:rsidR="008455AD" w:rsidRDefault="003C39E5">
      <w:pPr>
        <w:pStyle w:val="a0"/>
        <w:adjustRightInd w:val="0"/>
        <w:snapToGrid w:val="0"/>
        <w:spacing w:line="360" w:lineRule="auto"/>
        <w:ind w:firstLine="480"/>
        <w:rPr>
          <w:rFonts w:ascii="宋体" w:hAnsi="宋体"/>
          <w:sz w:val="24"/>
        </w:rPr>
      </w:pPr>
      <w:r>
        <w:rPr>
          <w:rFonts w:ascii="宋体" w:hAnsi="宋体" w:hint="eastAsia"/>
          <w:bCs/>
          <w:sz w:val="24"/>
        </w:rPr>
        <w:t>依法必须披露的信息发布后，基金管理人、基金托管人应当按照相关法律法规规定将信息置备于各自办公场所，供社会公众查阅、复制</w:t>
      </w:r>
      <w:r>
        <w:rPr>
          <w:rFonts w:ascii="宋体" w:hAnsi="宋体"/>
          <w:bCs/>
          <w:sz w:val="24"/>
        </w:rPr>
        <w:t>。</w:t>
      </w:r>
      <w:r>
        <w:rPr>
          <w:rFonts w:ascii="宋体" w:hAnsi="宋体" w:hint="eastAsia"/>
          <w:sz w:val="24"/>
        </w:rPr>
        <w:t>投资者</w:t>
      </w:r>
      <w:r>
        <w:rPr>
          <w:rFonts w:ascii="宋体" w:hAnsi="宋体"/>
          <w:sz w:val="24"/>
        </w:rPr>
        <w:t>在支付工本费后可在合理时间获得上述文件的复制件或复印件。基金管理人和基金托管人应保证文本的内容与所公告的内容完全一致。</w:t>
      </w:r>
    </w:p>
    <w:p w14:paraId="39DBEBC5"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17" w:name="_Toc488938620"/>
      <w:bookmarkStart w:id="118" w:name="_Toc348082039"/>
      <w:bookmarkStart w:id="119" w:name="_Toc384992701"/>
      <w:r>
        <w:rPr>
          <w:rFonts w:ascii="宋体" w:hAnsi="宋体" w:hint="eastAsia"/>
          <w:sz w:val="24"/>
        </w:rPr>
        <w:lastRenderedPageBreak/>
        <w:t>十一、基金费用</w:t>
      </w:r>
      <w:bookmarkEnd w:id="117"/>
      <w:bookmarkEnd w:id="118"/>
      <w:bookmarkEnd w:id="119"/>
    </w:p>
    <w:p w14:paraId="44F0C29A" w14:textId="77777777" w:rsidR="008455AD" w:rsidRDefault="003C39E5">
      <w:pPr>
        <w:adjustRightInd w:val="0"/>
        <w:snapToGrid w:val="0"/>
        <w:spacing w:line="360" w:lineRule="auto"/>
        <w:ind w:firstLineChars="200" w:firstLine="480"/>
        <w:outlineLvl w:val="1"/>
        <w:rPr>
          <w:sz w:val="24"/>
        </w:rPr>
      </w:pPr>
      <w:r>
        <w:rPr>
          <w:rFonts w:hint="eastAsia"/>
          <w:sz w:val="24"/>
        </w:rPr>
        <w:t>（一）基金托管费的计提方法、计提标准和支付方式如下：</w:t>
      </w:r>
    </w:p>
    <w:p w14:paraId="63666636" w14:textId="77777777" w:rsidR="008455AD" w:rsidRDefault="003C39E5">
      <w:pPr>
        <w:adjustRightInd w:val="0"/>
        <w:snapToGrid w:val="0"/>
        <w:spacing w:line="360" w:lineRule="auto"/>
        <w:ind w:firstLineChars="200" w:firstLine="480"/>
        <w:rPr>
          <w:sz w:val="24"/>
        </w:rPr>
      </w:pPr>
      <w:r>
        <w:rPr>
          <w:rFonts w:hint="eastAsia"/>
          <w:sz w:val="24"/>
        </w:rPr>
        <w:t>本基金的托管费按前一日基金资产净值的</w:t>
      </w:r>
      <w:r>
        <w:rPr>
          <w:sz w:val="24"/>
        </w:rPr>
        <w:t>0.2</w:t>
      </w:r>
      <w:r>
        <w:rPr>
          <w:rFonts w:hint="eastAsia"/>
          <w:sz w:val="24"/>
        </w:rPr>
        <w:t>%</w:t>
      </w:r>
      <w:r>
        <w:rPr>
          <w:rFonts w:hint="eastAsia"/>
          <w:sz w:val="24"/>
        </w:rPr>
        <w:t>年费率计提。托管费的计算方法如下：</w:t>
      </w:r>
    </w:p>
    <w:p w14:paraId="6A6BFE68" w14:textId="77777777" w:rsidR="008455AD" w:rsidRDefault="003C39E5">
      <w:pPr>
        <w:adjustRightInd w:val="0"/>
        <w:snapToGrid w:val="0"/>
        <w:spacing w:line="360" w:lineRule="auto"/>
        <w:ind w:firstLineChars="200" w:firstLine="480"/>
        <w:rPr>
          <w:sz w:val="24"/>
        </w:rPr>
      </w:pPr>
      <w:r>
        <w:rPr>
          <w:rFonts w:hint="eastAsia"/>
          <w:sz w:val="24"/>
        </w:rPr>
        <w:t>H</w:t>
      </w:r>
      <w:r>
        <w:rPr>
          <w:rFonts w:hint="eastAsia"/>
          <w:sz w:val="24"/>
        </w:rPr>
        <w:t>＝</w:t>
      </w:r>
      <w:r>
        <w:rPr>
          <w:rFonts w:hint="eastAsia"/>
          <w:sz w:val="24"/>
        </w:rPr>
        <w:t>E</w:t>
      </w:r>
      <w:r>
        <w:rPr>
          <w:rFonts w:hint="eastAsia"/>
          <w:sz w:val="24"/>
        </w:rPr>
        <w:t>×年托管费率÷当年天数</w:t>
      </w:r>
    </w:p>
    <w:p w14:paraId="4C0BBEFC" w14:textId="77777777" w:rsidR="008455AD" w:rsidRDefault="003C39E5">
      <w:pPr>
        <w:adjustRightInd w:val="0"/>
        <w:snapToGrid w:val="0"/>
        <w:spacing w:line="360" w:lineRule="auto"/>
        <w:ind w:firstLineChars="200" w:firstLine="480"/>
        <w:rPr>
          <w:sz w:val="24"/>
        </w:rPr>
      </w:pPr>
      <w:r>
        <w:rPr>
          <w:rFonts w:hint="eastAsia"/>
          <w:sz w:val="24"/>
        </w:rPr>
        <w:t>H</w:t>
      </w:r>
      <w:r>
        <w:rPr>
          <w:rFonts w:hint="eastAsia"/>
          <w:sz w:val="24"/>
        </w:rPr>
        <w:t>为每日应计提的基金托管费</w:t>
      </w:r>
    </w:p>
    <w:p w14:paraId="79AAB644" w14:textId="77777777" w:rsidR="008455AD" w:rsidRDefault="003C39E5">
      <w:pPr>
        <w:adjustRightInd w:val="0"/>
        <w:snapToGrid w:val="0"/>
        <w:spacing w:line="360" w:lineRule="auto"/>
        <w:ind w:firstLineChars="200" w:firstLine="480"/>
        <w:rPr>
          <w:sz w:val="24"/>
        </w:rPr>
      </w:pPr>
      <w:r>
        <w:rPr>
          <w:rFonts w:hint="eastAsia"/>
          <w:sz w:val="24"/>
        </w:rPr>
        <w:t>E</w:t>
      </w:r>
      <w:r>
        <w:rPr>
          <w:rFonts w:hint="eastAsia"/>
          <w:sz w:val="24"/>
        </w:rPr>
        <w:t>为前一日的基金资产净值</w:t>
      </w:r>
    </w:p>
    <w:p w14:paraId="251F3E0C" w14:textId="6D64E3E8" w:rsidR="008455AD" w:rsidRDefault="003C39E5">
      <w:pPr>
        <w:adjustRightInd w:val="0"/>
        <w:snapToGrid w:val="0"/>
        <w:spacing w:line="360" w:lineRule="auto"/>
        <w:ind w:firstLineChars="200" w:firstLine="480"/>
        <w:rPr>
          <w:sz w:val="24"/>
        </w:rPr>
      </w:pPr>
      <w:r>
        <w:rPr>
          <w:rFonts w:hint="eastAsia"/>
          <w:sz w:val="24"/>
        </w:rPr>
        <w:t>基金托管费每日计提，逐日累计至每月月末，按月支付。由基金管理人与基金托管人核对一致后，由基金托管人按照与基金管理人协商一致的方式于次月首日起</w:t>
      </w:r>
      <w:r>
        <w:rPr>
          <w:rFonts w:hint="eastAsia"/>
          <w:sz w:val="24"/>
        </w:rPr>
        <w:t>5</w:t>
      </w:r>
      <w:r>
        <w:rPr>
          <w:rFonts w:hint="eastAsia"/>
          <w:sz w:val="24"/>
        </w:rPr>
        <w:t>个工作日内从基金财产中一次性支付给基金托管人，若遇法定节假日、休息日或不可抗力致使无法按时支付的，支付日期顺延。</w:t>
      </w:r>
    </w:p>
    <w:p w14:paraId="3A9C2934" w14:textId="77777777" w:rsidR="008455AD" w:rsidRDefault="003C39E5">
      <w:pPr>
        <w:adjustRightInd w:val="0"/>
        <w:snapToGrid w:val="0"/>
        <w:spacing w:line="360" w:lineRule="auto"/>
        <w:ind w:firstLineChars="200" w:firstLine="480"/>
        <w:outlineLvl w:val="1"/>
        <w:rPr>
          <w:rFonts w:ascii="宋体" w:hAnsi="宋体"/>
          <w:sz w:val="24"/>
        </w:rPr>
      </w:pPr>
      <w:r>
        <w:rPr>
          <w:rFonts w:hint="eastAsia"/>
          <w:sz w:val="24"/>
        </w:rPr>
        <w:t>（二）基金其他</w:t>
      </w:r>
      <w:r>
        <w:rPr>
          <w:rFonts w:hAnsi="宋体" w:hint="eastAsia"/>
          <w:sz w:val="24"/>
        </w:rPr>
        <w:t>费用按照《基金合同》的约定计提和支付</w:t>
      </w:r>
      <w:r>
        <w:rPr>
          <w:rFonts w:ascii="宋体" w:hAnsi="宋体" w:hint="eastAsia"/>
          <w:color w:val="000000"/>
          <w:sz w:val="24"/>
        </w:rPr>
        <w:t>。</w:t>
      </w:r>
    </w:p>
    <w:p w14:paraId="13E57760" w14:textId="77777777" w:rsidR="008455AD" w:rsidRDefault="003C39E5">
      <w:pPr>
        <w:pStyle w:val="2"/>
        <w:spacing w:beforeLines="100" w:before="312" w:afterLines="50" w:after="156" w:line="360" w:lineRule="auto"/>
        <w:jc w:val="center"/>
        <w:rPr>
          <w:rFonts w:ascii="宋体" w:hAnsi="宋体"/>
          <w:sz w:val="21"/>
        </w:rPr>
      </w:pPr>
      <w:r>
        <w:rPr>
          <w:rFonts w:ascii="宋体" w:hAnsi="宋体"/>
          <w:sz w:val="21"/>
        </w:rPr>
        <w:br w:type="page"/>
      </w:r>
      <w:bookmarkStart w:id="120" w:name="_Toc348082040"/>
      <w:bookmarkStart w:id="121" w:name="_Toc384992702"/>
      <w:bookmarkStart w:id="122" w:name="_Toc488938621"/>
      <w:r>
        <w:rPr>
          <w:rFonts w:ascii="宋体" w:hAnsi="宋体" w:hint="eastAsia"/>
          <w:sz w:val="24"/>
        </w:rPr>
        <w:lastRenderedPageBreak/>
        <w:t>十二、基金份额持有人名册的保管</w:t>
      </w:r>
      <w:bookmarkEnd w:id="120"/>
      <w:bookmarkEnd w:id="121"/>
      <w:bookmarkEnd w:id="122"/>
    </w:p>
    <w:p w14:paraId="65215C4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份额持有人名册至少应包括基金份额持有人的名称、证件号码和持有的基金份额。基金份额持有人名册由基金登记机构根据基金管理人的指令编制和保管，基金管理人和基金托管人应分别保管基金份额持有人名册，保存期不低于法律法规规定的最低年限</w:t>
      </w:r>
      <w:r>
        <w:rPr>
          <w:rFonts w:ascii="宋体" w:hAnsi="宋体"/>
          <w:sz w:val="24"/>
        </w:rPr>
        <w:t>。如不能妥善保管，则按相关</w:t>
      </w:r>
      <w:r>
        <w:rPr>
          <w:rFonts w:ascii="宋体" w:hAnsi="宋体" w:hint="eastAsia"/>
          <w:sz w:val="24"/>
        </w:rPr>
        <w:t>法律法规承担责任。</w:t>
      </w:r>
    </w:p>
    <w:p w14:paraId="4BDE687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在基金托管人要求或编制中期报告及年度报告前，基金管理人应将有关资料送交基金托管人，不得无故拒绝或延误提供，并保证其真实性、准确性和完整性。基金管理人和基金托管人不得将所保管的基金份额持有人名册用于基金托管业务以外的其他用途，并应遵守保密义务。</w:t>
      </w:r>
    </w:p>
    <w:p w14:paraId="2E5B4293" w14:textId="77777777" w:rsidR="008455AD" w:rsidRDefault="003C39E5">
      <w:pPr>
        <w:pStyle w:val="2"/>
        <w:spacing w:beforeLines="100" w:before="312" w:afterLines="50" w:after="156" w:line="360" w:lineRule="auto"/>
        <w:ind w:firstLine="480"/>
        <w:jc w:val="center"/>
      </w:pPr>
      <w:r>
        <w:rPr>
          <w:rFonts w:ascii="宋体" w:hAnsi="宋体"/>
          <w:b w:val="0"/>
          <w:sz w:val="24"/>
        </w:rPr>
        <w:br w:type="page"/>
      </w:r>
      <w:bookmarkStart w:id="123" w:name="_Toc488938622"/>
      <w:bookmarkStart w:id="124" w:name="_Toc348082041"/>
      <w:bookmarkStart w:id="125" w:name="_Toc384992703"/>
      <w:r>
        <w:rPr>
          <w:rFonts w:ascii="宋体" w:hAnsi="宋体" w:hint="eastAsia"/>
          <w:sz w:val="24"/>
        </w:rPr>
        <w:lastRenderedPageBreak/>
        <w:t>十三、基金有关文件档案的保存</w:t>
      </w:r>
      <w:bookmarkEnd w:id="123"/>
      <w:bookmarkEnd w:id="124"/>
      <w:bookmarkEnd w:id="125"/>
    </w:p>
    <w:p w14:paraId="7E15DFF5"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（一）档案保存</w:t>
      </w:r>
    </w:p>
    <w:p w14:paraId="283DC30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基金管理人应保存基金财产管理业务活动的记录、账册、报表和其他相关资料。基金托管人应保存基金托管业务活动的记录、账册、报表和其他相关资料。基金管理人和基金托管人都应当按规定的期限保管。保存期限不低于法律法规规定的最低年限</w:t>
      </w:r>
      <w:r>
        <w:rPr>
          <w:rFonts w:ascii="宋体" w:hAnsi="宋体"/>
          <w:sz w:val="24"/>
        </w:rPr>
        <w:t>。</w:t>
      </w:r>
    </w:p>
    <w:p w14:paraId="647085BD"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（二）合同档案的建立</w:t>
      </w:r>
    </w:p>
    <w:p w14:paraId="4BC79075"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w:t>
      </w:r>
      <w:r>
        <w:rPr>
          <w:rFonts w:ascii="宋体" w:hAnsi="宋体" w:hint="eastAsia"/>
          <w:sz w:val="24"/>
        </w:rPr>
        <w:t>除本协议另有约定外，</w:t>
      </w:r>
      <w:r>
        <w:rPr>
          <w:rFonts w:ascii="宋体" w:hAnsi="宋体"/>
          <w:sz w:val="24"/>
        </w:rPr>
        <w:t>基金管理人签署重大合同文本后，应及时将合同文本正本送达基金托管人处。</w:t>
      </w:r>
    </w:p>
    <w:p w14:paraId="41FDA874"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2.基金管理人应及时将与本基金账务处理、资金划拨等有关的合同、协议传真</w:t>
      </w:r>
      <w:r>
        <w:rPr>
          <w:rFonts w:ascii="宋体" w:hAnsi="宋体" w:hint="eastAsia"/>
          <w:sz w:val="24"/>
        </w:rPr>
        <w:t>至基金托管人。</w:t>
      </w:r>
    </w:p>
    <w:p w14:paraId="3B343CB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（三）变更与协助</w:t>
      </w:r>
    </w:p>
    <w:p w14:paraId="5E09F266" w14:textId="77777777" w:rsidR="008455AD" w:rsidRDefault="003C39E5">
      <w:pPr>
        <w:adjustRightInd w:val="0"/>
        <w:snapToGrid w:val="0"/>
        <w:spacing w:line="360" w:lineRule="auto"/>
        <w:ind w:firstLineChars="200" w:firstLine="480"/>
        <w:rPr>
          <w:rFonts w:ascii="宋体" w:hAnsi="宋体"/>
          <w:sz w:val="24"/>
        </w:rPr>
      </w:pPr>
      <w:proofErr w:type="gramStart"/>
      <w:r>
        <w:rPr>
          <w:rFonts w:ascii="宋体" w:hAnsi="宋体" w:hint="eastAsia"/>
          <w:sz w:val="24"/>
        </w:rPr>
        <w:t>若基金</w:t>
      </w:r>
      <w:proofErr w:type="gramEnd"/>
      <w:r>
        <w:rPr>
          <w:rFonts w:ascii="宋体" w:hAnsi="宋体" w:hint="eastAsia"/>
          <w:sz w:val="24"/>
        </w:rPr>
        <w:t>管理人</w:t>
      </w:r>
      <w:r>
        <w:rPr>
          <w:rFonts w:ascii="宋体" w:hAnsi="宋体"/>
          <w:sz w:val="24"/>
        </w:rPr>
        <w:t>/基金托管人发生变更，未变更的一方有义务协助变更后的接任人接收相应文件。</w:t>
      </w:r>
    </w:p>
    <w:p w14:paraId="3EA51C8E"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（四）基金管理人和基金托管人应按各自职责完整保存原始凭证、记账凭证、基金账册、交易记录和重要合同等，承担保密义务并保存不低于法律法规规定的最低年限。</w:t>
      </w:r>
    </w:p>
    <w:p w14:paraId="5F4543D5"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26" w:name="_Toc348082042"/>
      <w:bookmarkStart w:id="127" w:name="_Toc384992704"/>
      <w:bookmarkStart w:id="128" w:name="_Toc488938623"/>
      <w:r>
        <w:rPr>
          <w:rFonts w:ascii="宋体" w:hAnsi="宋体" w:hint="eastAsia"/>
          <w:sz w:val="24"/>
        </w:rPr>
        <w:lastRenderedPageBreak/>
        <w:t>十四、基金管理人和基金托管人的更换</w:t>
      </w:r>
      <w:bookmarkEnd w:id="126"/>
      <w:bookmarkEnd w:id="127"/>
      <w:bookmarkEnd w:id="128"/>
    </w:p>
    <w:p w14:paraId="7F4830D2" w14:textId="77777777" w:rsidR="008455AD" w:rsidRDefault="003C39E5">
      <w:pPr>
        <w:spacing w:line="360" w:lineRule="auto"/>
        <w:ind w:firstLine="420"/>
        <w:rPr>
          <w:rFonts w:ascii="宋体" w:hAnsi="宋体"/>
          <w:kern w:val="0"/>
          <w:sz w:val="24"/>
        </w:rPr>
      </w:pPr>
      <w:r>
        <w:rPr>
          <w:rFonts w:ascii="宋体" w:hAnsi="宋体" w:hint="eastAsia"/>
          <w:sz w:val="24"/>
        </w:rPr>
        <w:t>（一）</w:t>
      </w:r>
      <w:r>
        <w:rPr>
          <w:rFonts w:ascii="宋体" w:hAnsi="宋体"/>
          <w:kern w:val="0"/>
          <w:sz w:val="24"/>
        </w:rPr>
        <w:t>基金管理人职责终止</w:t>
      </w:r>
      <w:r>
        <w:rPr>
          <w:rFonts w:ascii="宋体" w:hAnsi="宋体" w:hint="eastAsia"/>
          <w:kern w:val="0"/>
          <w:sz w:val="24"/>
        </w:rPr>
        <w:t>后</w:t>
      </w:r>
      <w:r>
        <w:rPr>
          <w:rFonts w:ascii="宋体" w:hAnsi="宋体"/>
          <w:kern w:val="0"/>
          <w:sz w:val="24"/>
        </w:rPr>
        <w:t>，</w:t>
      </w:r>
      <w:r>
        <w:rPr>
          <w:rFonts w:ascii="宋体" w:hAnsi="宋体" w:hint="eastAsia"/>
          <w:kern w:val="0"/>
          <w:sz w:val="24"/>
        </w:rPr>
        <w:t>仍</w:t>
      </w:r>
      <w:r>
        <w:rPr>
          <w:rFonts w:ascii="宋体" w:hAnsi="宋体"/>
          <w:kern w:val="0"/>
          <w:sz w:val="24"/>
        </w:rPr>
        <w:t>应妥善保管基金管理业务资料，</w:t>
      </w:r>
      <w:r>
        <w:rPr>
          <w:rFonts w:ascii="宋体" w:hAnsi="宋体" w:hint="eastAsia"/>
          <w:sz w:val="24"/>
        </w:rPr>
        <w:t>保证不做出对基金份额持有人的利益造成损害的行为，</w:t>
      </w:r>
      <w:r>
        <w:rPr>
          <w:rFonts w:ascii="宋体" w:hAnsi="宋体" w:hint="eastAsia"/>
          <w:kern w:val="0"/>
          <w:sz w:val="24"/>
        </w:rPr>
        <w:t>并与</w:t>
      </w:r>
      <w:proofErr w:type="gramStart"/>
      <w:r>
        <w:rPr>
          <w:rFonts w:ascii="宋体" w:hAnsi="宋体" w:hint="eastAsia"/>
          <w:kern w:val="0"/>
          <w:sz w:val="24"/>
        </w:rPr>
        <w:t>新任基金</w:t>
      </w:r>
      <w:proofErr w:type="gramEnd"/>
      <w:r>
        <w:rPr>
          <w:rFonts w:ascii="宋体" w:hAnsi="宋体" w:hint="eastAsia"/>
          <w:kern w:val="0"/>
          <w:sz w:val="24"/>
        </w:rPr>
        <w:t>管理人或临时基金管理人</w:t>
      </w:r>
      <w:r>
        <w:rPr>
          <w:rFonts w:ascii="宋体" w:hAnsi="宋体"/>
          <w:kern w:val="0"/>
          <w:sz w:val="24"/>
        </w:rPr>
        <w:t>及时办理基金管理业务的移交手续。</w:t>
      </w:r>
      <w:r>
        <w:rPr>
          <w:rFonts w:ascii="宋体" w:hAnsi="宋体" w:hint="eastAsia"/>
          <w:kern w:val="0"/>
          <w:sz w:val="24"/>
        </w:rPr>
        <w:t>基金托管人应给予积极配合，并与</w:t>
      </w:r>
      <w:proofErr w:type="gramStart"/>
      <w:r>
        <w:rPr>
          <w:rFonts w:ascii="宋体" w:hAnsi="宋体" w:hint="eastAsia"/>
          <w:kern w:val="0"/>
          <w:sz w:val="24"/>
        </w:rPr>
        <w:t>新任基金</w:t>
      </w:r>
      <w:proofErr w:type="gramEnd"/>
      <w:r>
        <w:rPr>
          <w:rFonts w:ascii="宋体" w:hAnsi="宋体" w:hint="eastAsia"/>
          <w:kern w:val="0"/>
          <w:sz w:val="24"/>
        </w:rPr>
        <w:t>管理人或临时基金管理人核对基金资产总值和基金资产净值。</w:t>
      </w:r>
    </w:p>
    <w:p w14:paraId="0F85DE74" w14:textId="77777777" w:rsidR="008455AD" w:rsidRDefault="003C39E5">
      <w:pPr>
        <w:spacing w:line="360" w:lineRule="auto"/>
        <w:ind w:firstLine="420"/>
        <w:rPr>
          <w:rFonts w:ascii="宋体" w:hAnsi="宋体"/>
          <w:kern w:val="0"/>
          <w:sz w:val="24"/>
        </w:rPr>
      </w:pPr>
      <w:r>
        <w:rPr>
          <w:rFonts w:ascii="宋体" w:hAnsi="宋体" w:hint="eastAsia"/>
          <w:sz w:val="24"/>
        </w:rPr>
        <w:t>（二）</w:t>
      </w:r>
      <w:r>
        <w:rPr>
          <w:rFonts w:ascii="宋体" w:hAnsi="宋体"/>
          <w:kern w:val="0"/>
          <w:sz w:val="24"/>
        </w:rPr>
        <w:t>基金托管人职责终止</w:t>
      </w:r>
      <w:r>
        <w:rPr>
          <w:rFonts w:ascii="宋体" w:hAnsi="宋体" w:hint="eastAsia"/>
          <w:kern w:val="0"/>
          <w:sz w:val="24"/>
        </w:rPr>
        <w:t>后</w:t>
      </w:r>
      <w:r>
        <w:rPr>
          <w:rFonts w:ascii="宋体" w:hAnsi="宋体"/>
          <w:kern w:val="0"/>
          <w:sz w:val="24"/>
        </w:rPr>
        <w:t>，</w:t>
      </w:r>
      <w:r>
        <w:rPr>
          <w:rFonts w:ascii="宋体" w:hAnsi="宋体" w:hint="eastAsia"/>
          <w:kern w:val="0"/>
          <w:sz w:val="24"/>
        </w:rPr>
        <w:t>仍</w:t>
      </w:r>
      <w:r>
        <w:rPr>
          <w:rFonts w:ascii="宋体" w:hAnsi="宋体"/>
          <w:kern w:val="0"/>
          <w:sz w:val="24"/>
        </w:rPr>
        <w:t>应妥善保管基金财产和基金托管业务资料，</w:t>
      </w:r>
      <w:r>
        <w:rPr>
          <w:rFonts w:ascii="宋体" w:hAnsi="宋体" w:hint="eastAsia"/>
          <w:sz w:val="24"/>
        </w:rPr>
        <w:t>保证不做出对基金份额持有人的利益造成损害的行为，</w:t>
      </w:r>
      <w:r>
        <w:rPr>
          <w:rFonts w:ascii="宋体" w:hAnsi="宋体" w:hint="eastAsia"/>
          <w:kern w:val="0"/>
          <w:sz w:val="24"/>
        </w:rPr>
        <w:t>并与</w:t>
      </w:r>
      <w:proofErr w:type="gramStart"/>
      <w:r>
        <w:rPr>
          <w:rFonts w:ascii="宋体" w:hAnsi="宋体" w:hint="eastAsia"/>
          <w:kern w:val="0"/>
          <w:sz w:val="24"/>
        </w:rPr>
        <w:t>新任基金</w:t>
      </w:r>
      <w:proofErr w:type="gramEnd"/>
      <w:r>
        <w:rPr>
          <w:rFonts w:ascii="宋体" w:hAnsi="宋体" w:hint="eastAsia"/>
          <w:kern w:val="0"/>
          <w:sz w:val="24"/>
        </w:rPr>
        <w:t>托管人或临时基金托管人</w:t>
      </w:r>
      <w:r>
        <w:rPr>
          <w:rFonts w:ascii="宋体" w:hAnsi="宋体"/>
          <w:kern w:val="0"/>
          <w:sz w:val="24"/>
        </w:rPr>
        <w:t>及时办理基金财产和基金托管业务的移交手续。</w:t>
      </w:r>
      <w:r>
        <w:rPr>
          <w:rFonts w:ascii="宋体" w:hAnsi="宋体" w:hint="eastAsia"/>
          <w:kern w:val="0"/>
          <w:sz w:val="24"/>
        </w:rPr>
        <w:t>基金管理人应给予积极配合，并与</w:t>
      </w:r>
      <w:proofErr w:type="gramStart"/>
      <w:r>
        <w:rPr>
          <w:rFonts w:ascii="宋体" w:hAnsi="宋体" w:hint="eastAsia"/>
          <w:kern w:val="0"/>
          <w:sz w:val="24"/>
        </w:rPr>
        <w:t>新任基金</w:t>
      </w:r>
      <w:proofErr w:type="gramEnd"/>
      <w:r>
        <w:rPr>
          <w:rFonts w:ascii="宋体" w:hAnsi="宋体" w:hint="eastAsia"/>
          <w:kern w:val="0"/>
          <w:sz w:val="24"/>
        </w:rPr>
        <w:t>托管人或临时基金托管人核对基金资产总值和基金资产净值。</w:t>
      </w:r>
    </w:p>
    <w:p w14:paraId="1DB3CCD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（三）其他事宜</w:t>
      </w:r>
      <w:proofErr w:type="gramStart"/>
      <w:r>
        <w:rPr>
          <w:rFonts w:ascii="宋体" w:hAnsi="宋体" w:hint="eastAsia"/>
          <w:sz w:val="24"/>
        </w:rPr>
        <w:t>见基金</w:t>
      </w:r>
      <w:proofErr w:type="gramEnd"/>
      <w:r>
        <w:rPr>
          <w:rFonts w:ascii="宋体" w:hAnsi="宋体" w:hint="eastAsia"/>
          <w:sz w:val="24"/>
        </w:rPr>
        <w:t>合同的相关约定。</w:t>
      </w:r>
    </w:p>
    <w:p w14:paraId="15C69054"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29" w:name="_Toc488938624"/>
      <w:bookmarkStart w:id="130" w:name="_Toc348082043"/>
      <w:bookmarkStart w:id="131" w:name="_Toc384992705"/>
      <w:r>
        <w:rPr>
          <w:rFonts w:ascii="宋体" w:hAnsi="宋体" w:hint="eastAsia"/>
          <w:sz w:val="24"/>
        </w:rPr>
        <w:lastRenderedPageBreak/>
        <w:t>十五、禁止行为</w:t>
      </w:r>
      <w:bookmarkEnd w:id="129"/>
      <w:bookmarkEnd w:id="130"/>
      <w:bookmarkEnd w:id="131"/>
    </w:p>
    <w:p w14:paraId="7D9BA4C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本协议当事人禁止从事的行为，包括但不限于：</w:t>
      </w:r>
    </w:p>
    <w:p w14:paraId="570D6452" w14:textId="77777777" w:rsidR="008455AD" w:rsidRDefault="003C39E5">
      <w:pPr>
        <w:spacing w:line="360" w:lineRule="auto"/>
        <w:ind w:firstLineChars="200" w:firstLine="480"/>
        <w:rPr>
          <w:rFonts w:ascii="宋体" w:hAnsi="宋体"/>
          <w:sz w:val="24"/>
        </w:rPr>
      </w:pPr>
      <w:r>
        <w:rPr>
          <w:rFonts w:ascii="宋体" w:hAnsi="宋体" w:hint="eastAsia"/>
          <w:sz w:val="24"/>
        </w:rPr>
        <w:t>（一）基金管理人、基金托管人将其固有财产或者他人财产混同于基金财产从事证券投资。</w:t>
      </w:r>
    </w:p>
    <w:p w14:paraId="37CE8BB6" w14:textId="77777777" w:rsidR="008455AD" w:rsidRDefault="003C39E5">
      <w:pPr>
        <w:spacing w:line="360" w:lineRule="auto"/>
        <w:ind w:firstLineChars="200" w:firstLine="480"/>
        <w:rPr>
          <w:rFonts w:ascii="宋体" w:hAnsi="宋体"/>
          <w:sz w:val="24"/>
        </w:rPr>
      </w:pPr>
      <w:r>
        <w:rPr>
          <w:rFonts w:ascii="宋体" w:hAnsi="宋体" w:hint="eastAsia"/>
          <w:sz w:val="24"/>
        </w:rPr>
        <w:t>（二）基金管理人不公平地对待其管理的不同基金财产，基金托管人不公平地对待其托管的不同基金财产。</w:t>
      </w:r>
    </w:p>
    <w:p w14:paraId="09D28A81" w14:textId="77777777" w:rsidR="008455AD" w:rsidRDefault="003C39E5">
      <w:pPr>
        <w:spacing w:line="360" w:lineRule="auto"/>
        <w:ind w:firstLineChars="200" w:firstLine="480"/>
        <w:rPr>
          <w:rFonts w:ascii="宋体" w:hAnsi="宋体"/>
          <w:sz w:val="24"/>
        </w:rPr>
      </w:pPr>
      <w:r>
        <w:rPr>
          <w:rFonts w:ascii="宋体" w:hAnsi="宋体" w:hint="eastAsia"/>
          <w:sz w:val="24"/>
        </w:rPr>
        <w:t>（三）基金管理人、基金托管人利用基金财产或职务之便为基金份额持有人以外的第三人牟取利益。</w:t>
      </w:r>
    </w:p>
    <w:p w14:paraId="6D1831FB" w14:textId="77777777" w:rsidR="008455AD" w:rsidRDefault="003C39E5">
      <w:pPr>
        <w:spacing w:line="360" w:lineRule="auto"/>
        <w:ind w:firstLineChars="200" w:firstLine="480"/>
        <w:rPr>
          <w:rFonts w:ascii="宋体" w:hAnsi="宋体"/>
          <w:sz w:val="24"/>
        </w:rPr>
      </w:pPr>
      <w:r>
        <w:rPr>
          <w:rFonts w:ascii="宋体" w:hAnsi="宋体" w:hint="eastAsia"/>
          <w:sz w:val="24"/>
        </w:rPr>
        <w:t>（四）基金管理人、基金托管人向基金份额持有人违规承诺收益或者承担损失。</w:t>
      </w:r>
    </w:p>
    <w:p w14:paraId="54425016"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（五）基金管理人、基金托管人对他人泄露基金运作和管理过程中任何尚未按法律法规规定的方式公开披露的信息。</w:t>
      </w:r>
    </w:p>
    <w:p w14:paraId="0F073709" w14:textId="77777777" w:rsidR="008455AD" w:rsidRDefault="003C39E5">
      <w:pPr>
        <w:pStyle w:val="a8"/>
        <w:spacing w:line="360" w:lineRule="auto"/>
        <w:rPr>
          <w:rFonts w:ascii="宋体" w:eastAsia="宋体" w:hAnsi="宋体"/>
          <w:szCs w:val="24"/>
        </w:rPr>
      </w:pPr>
      <w:r>
        <w:rPr>
          <w:rFonts w:ascii="宋体" w:eastAsia="宋体" w:hAnsi="宋体" w:hint="eastAsia"/>
          <w:szCs w:val="24"/>
        </w:rPr>
        <w:t>（六）基金管理人在没有充足资金的情况下向基金托管人发出投资指令和付款指令，或违规向基金托管人发出指令。</w:t>
      </w:r>
    </w:p>
    <w:p w14:paraId="22D6FBF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（七）基金管理人、基金托管人在行政上、财务上不独立，其高级管理人员和其他从业人员相互兼职。</w:t>
      </w:r>
    </w:p>
    <w:p w14:paraId="2C8DB05D" w14:textId="77777777" w:rsidR="008455AD" w:rsidRDefault="003C39E5">
      <w:pPr>
        <w:spacing w:line="360" w:lineRule="auto"/>
        <w:ind w:firstLineChars="200" w:firstLine="480"/>
        <w:rPr>
          <w:rFonts w:ascii="宋体" w:hAnsi="宋体"/>
          <w:sz w:val="24"/>
        </w:rPr>
      </w:pPr>
      <w:r>
        <w:rPr>
          <w:rFonts w:ascii="宋体" w:hAnsi="宋体" w:hint="eastAsia"/>
          <w:sz w:val="24"/>
        </w:rPr>
        <w:t>（八）基金托管人私自动用或处分基金财产，根据基金管理人的合法指令、基金合同或托管协议的规定进行处分的除外。</w:t>
      </w:r>
    </w:p>
    <w:p w14:paraId="52B3B401" w14:textId="77777777" w:rsidR="008455AD" w:rsidRDefault="003C39E5">
      <w:pPr>
        <w:spacing w:line="360" w:lineRule="auto"/>
        <w:ind w:firstLineChars="200" w:firstLine="480"/>
        <w:rPr>
          <w:rFonts w:ascii="宋体" w:hAnsi="宋体"/>
          <w:sz w:val="24"/>
        </w:rPr>
      </w:pPr>
      <w:r>
        <w:rPr>
          <w:rFonts w:ascii="宋体" w:hAnsi="宋体" w:hint="eastAsia"/>
          <w:sz w:val="24"/>
        </w:rPr>
        <w:t>（九）法律法规和基金合同禁止的其他行为，以及依照法律、行政法规有关规定，由中国证监会规定禁止基金管理人、基金托管人从事的其他行为。</w:t>
      </w:r>
    </w:p>
    <w:p w14:paraId="530D6A7F" w14:textId="77777777" w:rsidR="008455AD" w:rsidRDefault="003C39E5">
      <w:pPr>
        <w:pStyle w:val="2"/>
        <w:spacing w:beforeLines="100" w:before="312" w:afterLines="50" w:after="156" w:line="360" w:lineRule="auto"/>
        <w:jc w:val="center"/>
        <w:rPr>
          <w:rFonts w:ascii="宋体" w:hAnsi="宋体"/>
          <w:sz w:val="24"/>
        </w:rPr>
      </w:pPr>
      <w:r>
        <w:rPr>
          <w:rFonts w:ascii="宋体" w:hAnsi="宋体"/>
          <w:b w:val="0"/>
          <w:sz w:val="24"/>
        </w:rPr>
        <w:br w:type="page"/>
      </w:r>
      <w:bookmarkStart w:id="132" w:name="_Toc488938625"/>
      <w:bookmarkStart w:id="133" w:name="_Toc384992706"/>
      <w:bookmarkStart w:id="134" w:name="_Toc348082044"/>
      <w:r>
        <w:rPr>
          <w:rFonts w:ascii="宋体" w:hAnsi="宋体" w:hint="eastAsia"/>
          <w:sz w:val="24"/>
        </w:rPr>
        <w:lastRenderedPageBreak/>
        <w:t>十六、托管协议的变更、终止与基金财产的清算</w:t>
      </w:r>
      <w:bookmarkEnd w:id="132"/>
      <w:bookmarkEnd w:id="133"/>
      <w:bookmarkEnd w:id="134"/>
    </w:p>
    <w:p w14:paraId="44BB65B3"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（一）托管协议的变更程序</w:t>
      </w:r>
    </w:p>
    <w:p w14:paraId="64395C8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本协议双方当事人经协商一致，可以对协议进行修改。修改后的新协议，其内容不得与基金合同的规定有任何冲突。基金托管协议的变更应按规定报中国证监会备案。</w:t>
      </w:r>
    </w:p>
    <w:p w14:paraId="079F21A7"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（二）基金托管协议终止的情形</w:t>
      </w:r>
    </w:p>
    <w:p w14:paraId="7EDAB425"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1、《基金合同》终止；</w:t>
      </w:r>
    </w:p>
    <w:p w14:paraId="273DDD4A"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2、基金托管人因解散、破产、撤销等事由，不能继续担任基金托管人的职务，而在6个月内无其他适当的托管机构承接其原有权利义务；</w:t>
      </w:r>
    </w:p>
    <w:p w14:paraId="0B5F1E74"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3、基金管理人因解散、破产、撤销等事由，不能继续担任基金管理人的职务，而在6个月内无其他适当的基金管理</w:t>
      </w:r>
      <w:r>
        <w:rPr>
          <w:rFonts w:ascii="宋体" w:hAnsi="宋体" w:hint="eastAsia"/>
          <w:sz w:val="24"/>
        </w:rPr>
        <w:t>人</w:t>
      </w:r>
      <w:r>
        <w:rPr>
          <w:rFonts w:ascii="宋体" w:hAnsi="宋体"/>
          <w:sz w:val="24"/>
        </w:rPr>
        <w:t>承接其原有权利义务；</w:t>
      </w:r>
    </w:p>
    <w:p w14:paraId="5B1FEEF4" w14:textId="77777777" w:rsidR="008455AD" w:rsidRDefault="003C39E5">
      <w:pPr>
        <w:adjustRightInd w:val="0"/>
        <w:snapToGrid w:val="0"/>
        <w:spacing w:line="360" w:lineRule="auto"/>
        <w:ind w:firstLineChars="200" w:firstLine="480"/>
        <w:rPr>
          <w:rFonts w:ascii="宋体" w:hAnsi="宋体"/>
          <w:sz w:val="24"/>
        </w:rPr>
      </w:pPr>
      <w:r>
        <w:rPr>
          <w:rFonts w:ascii="宋体" w:hAnsi="宋体"/>
          <w:sz w:val="24"/>
        </w:rPr>
        <w:t>4、发生法律法规或《基金合同》规定的</w:t>
      </w:r>
      <w:r>
        <w:rPr>
          <w:rFonts w:ascii="宋体" w:hAnsi="宋体" w:hint="eastAsia"/>
          <w:sz w:val="24"/>
        </w:rPr>
        <w:t>其他终止事项。</w:t>
      </w:r>
    </w:p>
    <w:p w14:paraId="731EE3EC" w14:textId="77777777" w:rsidR="008455AD" w:rsidRDefault="003C39E5">
      <w:pPr>
        <w:adjustRightInd w:val="0"/>
        <w:snapToGrid w:val="0"/>
        <w:spacing w:line="360" w:lineRule="auto"/>
        <w:ind w:firstLineChars="200" w:firstLine="480"/>
        <w:outlineLvl w:val="1"/>
        <w:rPr>
          <w:rFonts w:ascii="宋体" w:hAnsi="宋体"/>
          <w:sz w:val="24"/>
        </w:rPr>
      </w:pPr>
      <w:r>
        <w:rPr>
          <w:rFonts w:ascii="宋体" w:hAnsi="宋体" w:hint="eastAsia"/>
          <w:sz w:val="24"/>
        </w:rPr>
        <w:t>（三）基金财产的清算</w:t>
      </w:r>
    </w:p>
    <w:p w14:paraId="031ADA69" w14:textId="77777777" w:rsidR="008455AD" w:rsidRDefault="003C39E5">
      <w:pPr>
        <w:adjustRightInd w:val="0"/>
        <w:snapToGrid w:val="0"/>
        <w:spacing w:line="360" w:lineRule="auto"/>
        <w:ind w:firstLineChars="200" w:firstLine="480"/>
        <w:rPr>
          <w:rFonts w:ascii="宋体" w:hAnsi="宋体"/>
          <w:sz w:val="24"/>
        </w:rPr>
      </w:pPr>
      <w:r>
        <w:rPr>
          <w:rFonts w:hint="eastAsia"/>
          <w:sz w:val="24"/>
        </w:rPr>
        <w:t>基金管理人与基金托管人按照《基金合同》的约定处理基金财产的清算。</w:t>
      </w:r>
    </w:p>
    <w:p w14:paraId="3839A36B"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35" w:name="_Toc348082045"/>
      <w:bookmarkStart w:id="136" w:name="_Toc384992707"/>
      <w:bookmarkStart w:id="137" w:name="_Toc488938626"/>
      <w:r>
        <w:rPr>
          <w:rFonts w:ascii="宋体" w:hAnsi="宋体" w:hint="eastAsia"/>
          <w:sz w:val="24"/>
        </w:rPr>
        <w:lastRenderedPageBreak/>
        <w:t>十七、违约责任</w:t>
      </w:r>
      <w:bookmarkEnd w:id="135"/>
      <w:bookmarkEnd w:id="136"/>
      <w:bookmarkEnd w:id="137"/>
    </w:p>
    <w:p w14:paraId="163F1F56"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（一）</w:t>
      </w:r>
      <w:r>
        <w:rPr>
          <w:rFonts w:ascii="宋体" w:hAnsi="宋体"/>
          <w:sz w:val="24"/>
        </w:rPr>
        <w:t>基金管理人、基金托管人</w:t>
      </w:r>
      <w:r>
        <w:rPr>
          <w:rFonts w:ascii="宋体" w:hAnsi="宋体" w:hint="eastAsia"/>
          <w:sz w:val="24"/>
        </w:rPr>
        <w:t>不</w:t>
      </w:r>
      <w:r>
        <w:rPr>
          <w:rFonts w:ascii="宋体" w:hAnsi="宋体"/>
          <w:sz w:val="24"/>
        </w:rPr>
        <w:t>履行</w:t>
      </w:r>
      <w:r>
        <w:rPr>
          <w:rFonts w:ascii="宋体" w:hAnsi="宋体" w:hint="eastAsia"/>
          <w:sz w:val="24"/>
        </w:rPr>
        <w:t>本协议或履行本协议不符合约定的，应当承担违约责任。</w:t>
      </w:r>
    </w:p>
    <w:p w14:paraId="0EA1DA19"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（二）</w:t>
      </w:r>
      <w:r>
        <w:rPr>
          <w:rFonts w:ascii="宋体" w:hAnsi="宋体"/>
          <w:sz w:val="24"/>
        </w:rPr>
        <w:t>基金管理人、基金托管人在履行各自职责的过程中，违反</w:t>
      </w:r>
      <w:r>
        <w:rPr>
          <w:rFonts w:ascii="宋体" w:hAnsi="宋体" w:hint="eastAsia"/>
          <w:sz w:val="24"/>
        </w:rPr>
        <w:t>《基金法》、《基金合同》和本托管协议</w:t>
      </w:r>
      <w:r>
        <w:rPr>
          <w:rFonts w:ascii="宋体" w:hAnsi="宋体"/>
          <w:sz w:val="24"/>
        </w:rPr>
        <w:t>约定，给基金财产或者基金份额持有人造成损害的，应当分别对各自的行为依法承担赔偿责任；因共同行为给基金财产或者基金份额持有人造成损害的，</w:t>
      </w:r>
      <w:r>
        <w:rPr>
          <w:rFonts w:ascii="宋体" w:hAnsi="宋体" w:hint="eastAsia"/>
          <w:sz w:val="24"/>
        </w:rPr>
        <w:t>应当根据各自的过错程度对由此造成的直接损失分别承担相应的责任。</w:t>
      </w:r>
    </w:p>
    <w:p w14:paraId="723898DE"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（三）一方当事人违约，给另一方当事人或基金财产造成损失的，应就直接损失进行赔偿，另一方当事人有权利及义务代表基金向违约方追偿。但是如发生下列情况，当事人免责：</w:t>
      </w:r>
    </w:p>
    <w:p w14:paraId="004D67CD" w14:textId="77777777" w:rsidR="008455AD" w:rsidRDefault="003C39E5">
      <w:pPr>
        <w:adjustRightInd w:val="0"/>
        <w:snapToGrid w:val="0"/>
        <w:spacing w:line="336" w:lineRule="auto"/>
        <w:ind w:firstLineChars="200" w:firstLine="480"/>
        <w:rPr>
          <w:rFonts w:ascii="宋体" w:hAnsi="宋体"/>
          <w:sz w:val="24"/>
        </w:rPr>
      </w:pPr>
      <w:r>
        <w:rPr>
          <w:rFonts w:ascii="宋体" w:hAnsi="宋体"/>
          <w:sz w:val="24"/>
        </w:rPr>
        <w:t>1、基金管理</w:t>
      </w:r>
      <w:r>
        <w:rPr>
          <w:rFonts w:ascii="宋体" w:hAnsi="宋体" w:cs="Arial" w:hint="eastAsia"/>
          <w:sz w:val="24"/>
        </w:rPr>
        <w:t>人和/或</w:t>
      </w:r>
      <w:r>
        <w:rPr>
          <w:rFonts w:ascii="宋体" w:hAnsi="宋体" w:hint="eastAsia"/>
          <w:sz w:val="24"/>
        </w:rPr>
        <w:t>基金托管人按照当时有效的法律法规或中国证监会等监管机构的规定作为或不作为而造成的损失等；</w:t>
      </w:r>
    </w:p>
    <w:p w14:paraId="3493CD5C" w14:textId="77777777" w:rsidR="008455AD" w:rsidRDefault="003C39E5">
      <w:pPr>
        <w:adjustRightInd w:val="0"/>
        <w:snapToGrid w:val="0"/>
        <w:spacing w:line="336" w:lineRule="auto"/>
        <w:ind w:firstLineChars="200" w:firstLine="480"/>
        <w:rPr>
          <w:rFonts w:ascii="宋体" w:hAnsi="宋体"/>
          <w:sz w:val="24"/>
        </w:rPr>
      </w:pPr>
      <w:r>
        <w:rPr>
          <w:rFonts w:ascii="宋体" w:hAnsi="宋体"/>
          <w:sz w:val="24"/>
        </w:rPr>
        <w:t>2、基金管理人由于按照</w:t>
      </w:r>
      <w:r>
        <w:rPr>
          <w:rFonts w:ascii="宋体" w:hAnsi="宋体" w:hint="eastAsia"/>
          <w:sz w:val="24"/>
        </w:rPr>
        <w:t>《基金合同》规定的投资原则而行使或不行使其投资权而造成的损失等；</w:t>
      </w:r>
    </w:p>
    <w:p w14:paraId="253A0A82" w14:textId="77777777" w:rsidR="008455AD" w:rsidRDefault="003C39E5">
      <w:pPr>
        <w:adjustRightInd w:val="0"/>
        <w:snapToGrid w:val="0"/>
        <w:spacing w:line="336" w:lineRule="auto"/>
        <w:ind w:firstLineChars="200" w:firstLine="480"/>
        <w:rPr>
          <w:rFonts w:ascii="宋体" w:hAnsi="宋体"/>
          <w:sz w:val="24"/>
        </w:rPr>
      </w:pPr>
      <w:r>
        <w:rPr>
          <w:rFonts w:ascii="宋体" w:hAnsi="宋体"/>
          <w:sz w:val="24"/>
        </w:rPr>
        <w:t>3</w:t>
      </w:r>
      <w:r>
        <w:rPr>
          <w:rFonts w:ascii="宋体" w:hAnsi="宋体" w:hint="eastAsia"/>
          <w:sz w:val="24"/>
        </w:rPr>
        <w:t>、不可抗力；</w:t>
      </w:r>
    </w:p>
    <w:p w14:paraId="3EB1D50C"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4、非因基金管理人、基金托管人的故意或重大过失造成的计算机系统故障、网络故障、通讯故障、电力故障、计算机病毒攻击及其它意外事故，所导致的损失等。</w:t>
      </w:r>
    </w:p>
    <w:p w14:paraId="47471390"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四）一方当事人违约，另一方当事人在职责范围内有义务及时采取必要的措施，尽力防止损失的扩大。没有采取适当措施致使损失进一步扩大的，不得就扩大的损失要求赔偿。非违约方因防止损失扩大而支出的合理费用由违约方承担。</w:t>
      </w:r>
    </w:p>
    <w:p w14:paraId="0CC64BDD" w14:textId="77777777" w:rsidR="008455AD" w:rsidRDefault="003C39E5">
      <w:pPr>
        <w:adjustRightInd w:val="0"/>
        <w:snapToGrid w:val="0"/>
        <w:spacing w:line="336" w:lineRule="auto"/>
        <w:ind w:firstLineChars="200" w:firstLine="480"/>
        <w:rPr>
          <w:rFonts w:ascii="宋体" w:hAnsi="宋体"/>
          <w:sz w:val="24"/>
        </w:rPr>
      </w:pPr>
      <w:r>
        <w:rPr>
          <w:rFonts w:ascii="宋体" w:hAnsi="宋体" w:hint="eastAsia"/>
          <w:sz w:val="24"/>
        </w:rPr>
        <w:t>（五）违约行为虽已发生，但本托管协议能够继续履行的，在最大限度地保护基金份额持有人利益的前提下，基金管理人和基金托管人应当继续履行本协议。</w:t>
      </w:r>
      <w:proofErr w:type="gramStart"/>
      <w:r>
        <w:rPr>
          <w:rFonts w:ascii="宋体" w:hAnsi="宋体" w:hint="eastAsia"/>
          <w:sz w:val="24"/>
        </w:rPr>
        <w:t>若基金</w:t>
      </w:r>
      <w:proofErr w:type="gramEnd"/>
      <w:r>
        <w:rPr>
          <w:rFonts w:ascii="宋体" w:hAnsi="宋体" w:hint="eastAsia"/>
          <w:sz w:val="24"/>
        </w:rPr>
        <w:t>管理人或基金托管人因履行本协议而被起诉，另一方应提供合理的必要支持。</w:t>
      </w:r>
    </w:p>
    <w:p w14:paraId="2E591AE1" w14:textId="77777777" w:rsidR="008455AD" w:rsidRDefault="003C39E5">
      <w:pPr>
        <w:adjustRightInd w:val="0"/>
        <w:snapToGrid w:val="0"/>
        <w:spacing w:line="336" w:lineRule="auto"/>
        <w:ind w:firstLineChars="200" w:firstLine="480"/>
        <w:rPr>
          <w:rFonts w:ascii="宋体" w:hAnsi="宋体"/>
          <w:b/>
          <w:sz w:val="24"/>
        </w:rPr>
      </w:pPr>
      <w:r>
        <w:rPr>
          <w:rFonts w:ascii="宋体" w:hAnsi="宋体" w:hint="eastAsia"/>
          <w:sz w:val="24"/>
        </w:rPr>
        <w:t>（六）由于基金管理人、基金托管人不可控制的因素导致业务出现差错，基金管理人和基金托管人虽然已经采取必要、适当、合理的措施进行检查，但是未能发现错误的，由此造成基金财产或投资人损失，基金管理人和基金托管人免除赔偿责任。但是基金管理人和基金托管人应积极采取必要的措施减轻或消除由此造成的影响。</w:t>
      </w:r>
      <w:bookmarkStart w:id="138" w:name="_Toc348082046"/>
    </w:p>
    <w:p w14:paraId="2B68E90E" w14:textId="77777777" w:rsidR="008455AD" w:rsidRDefault="003C39E5">
      <w:pPr>
        <w:pStyle w:val="2"/>
        <w:spacing w:beforeLines="100" w:before="312" w:afterLines="50" w:after="156" w:line="360" w:lineRule="auto"/>
        <w:jc w:val="center"/>
        <w:rPr>
          <w:rFonts w:ascii="宋体" w:hAnsi="宋体"/>
          <w:sz w:val="24"/>
        </w:rPr>
      </w:pPr>
      <w:bookmarkStart w:id="139" w:name="_Toc488938627"/>
      <w:bookmarkStart w:id="140" w:name="_Toc384992708"/>
      <w:r>
        <w:rPr>
          <w:rFonts w:ascii="宋体" w:hAnsi="宋体" w:hint="eastAsia"/>
          <w:sz w:val="24"/>
        </w:rPr>
        <w:lastRenderedPageBreak/>
        <w:t>十八、争议解决方式</w:t>
      </w:r>
      <w:bookmarkEnd w:id="138"/>
      <w:bookmarkEnd w:id="139"/>
      <w:bookmarkEnd w:id="140"/>
    </w:p>
    <w:p w14:paraId="72C1843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双方当事人同意，因本协议而产生的或与本协议有关的一切争议，如经友好协商未能解决的，任何一方均有权将争议提交</w:t>
      </w:r>
      <w:r>
        <w:rPr>
          <w:rFonts w:hint="eastAsia"/>
          <w:bCs/>
          <w:sz w:val="24"/>
        </w:rPr>
        <w:t>深圳国际仲裁院</w:t>
      </w:r>
      <w:r>
        <w:rPr>
          <w:rFonts w:ascii="宋体" w:hAnsi="宋体" w:hint="eastAsia"/>
          <w:sz w:val="24"/>
        </w:rPr>
        <w:t>，按照</w:t>
      </w:r>
      <w:r>
        <w:rPr>
          <w:rFonts w:hint="eastAsia"/>
          <w:bCs/>
          <w:sz w:val="24"/>
        </w:rPr>
        <w:t>深圳国际仲裁院</w:t>
      </w:r>
      <w:r>
        <w:rPr>
          <w:rFonts w:ascii="宋体" w:hAnsi="宋体" w:hint="eastAsia"/>
          <w:sz w:val="24"/>
        </w:rPr>
        <w:t>届时有效的仲裁规则进行仲裁。仲裁地点为深圳市。仲裁裁决是终局性的，对双方当事人均有约束力，除非仲裁裁决另有规定，仲裁费用由败诉方承担。</w:t>
      </w:r>
    </w:p>
    <w:p w14:paraId="04FA32C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争议处理期间，双方当事人应恪守基金管理人和基金托管人职责，各自继续忠实、勤勉、尽责地履行基金合同和本托管协议规定的义务，维护基金份额持有人的合法权益。</w:t>
      </w:r>
    </w:p>
    <w:p w14:paraId="0D7B05C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本协议受中华人民共和国法律（为本托管协议之目的，不含港澳台地区法律）管辖并从其解释。</w:t>
      </w:r>
    </w:p>
    <w:p w14:paraId="4399D5C6"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41" w:name="_Toc348082047"/>
      <w:bookmarkStart w:id="142" w:name="_Toc488938628"/>
      <w:bookmarkStart w:id="143" w:name="_Toc384992709"/>
      <w:r>
        <w:rPr>
          <w:rFonts w:ascii="宋体" w:hAnsi="宋体" w:hint="eastAsia"/>
          <w:sz w:val="24"/>
        </w:rPr>
        <w:lastRenderedPageBreak/>
        <w:t>十九、托管协议的效力</w:t>
      </w:r>
      <w:bookmarkEnd w:id="141"/>
      <w:bookmarkEnd w:id="142"/>
      <w:bookmarkEnd w:id="143"/>
    </w:p>
    <w:p w14:paraId="7FAADA07"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双方对托管协议的效力约定如下：</w:t>
      </w:r>
    </w:p>
    <w:p w14:paraId="587B3B39"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（一）基金管理人在向中国证监会申请募集注册本基金时提交的托管协议草案，应经托管协议当事人双方盖章以及双方法定代表人或授权代表</w:t>
      </w:r>
      <w:r>
        <w:rPr>
          <w:rFonts w:ascii="宋体" w:hAnsi="宋体" w:cs="Arial" w:hint="eastAsia"/>
          <w:sz w:val="24"/>
        </w:rPr>
        <w:t>签章</w:t>
      </w:r>
      <w:r>
        <w:rPr>
          <w:rFonts w:ascii="宋体" w:hAnsi="宋体" w:hint="eastAsia"/>
          <w:sz w:val="24"/>
        </w:rPr>
        <w:t>，协议当事人双方根据中国证监会的意见修改并正式签署托管协议。托管协议以中国证监会注册的文本为正式文本。</w:t>
      </w:r>
    </w:p>
    <w:p w14:paraId="0A9BDD2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（二）托管协议自基金合同成立之日起成立，自基金合同生效之日起生效。托管协议的有效期自其生效之日起至基金财产清算结果报中国证监会备案并公告之日止。</w:t>
      </w:r>
    </w:p>
    <w:p w14:paraId="187F62FB"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（三）托管协议自生效之日起对托管协议当事人具有同等的法律约束力。</w:t>
      </w:r>
    </w:p>
    <w:p w14:paraId="6A04F3CC"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（四）本协议一式</w:t>
      </w:r>
      <w:r>
        <w:rPr>
          <w:rFonts w:hint="eastAsia"/>
          <w:sz w:val="24"/>
        </w:rPr>
        <w:t>三</w:t>
      </w:r>
      <w:r>
        <w:rPr>
          <w:rFonts w:ascii="宋体" w:hAnsi="宋体" w:hint="eastAsia"/>
          <w:sz w:val="24"/>
        </w:rPr>
        <w:t>份，协议双方各持一份，由基金管理人根据需要上报监管机构一份，每份具有同等法律效力。</w:t>
      </w:r>
    </w:p>
    <w:p w14:paraId="5B09D74A"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44" w:name="_Toc488938629"/>
      <w:bookmarkStart w:id="145" w:name="_Toc384992710"/>
      <w:bookmarkStart w:id="146" w:name="_Toc348082048"/>
      <w:r>
        <w:rPr>
          <w:rFonts w:ascii="宋体" w:hAnsi="宋体" w:hint="eastAsia"/>
          <w:sz w:val="24"/>
        </w:rPr>
        <w:lastRenderedPageBreak/>
        <w:t>二十、其他事项</w:t>
      </w:r>
      <w:bookmarkEnd w:id="144"/>
      <w:bookmarkEnd w:id="145"/>
      <w:bookmarkEnd w:id="146"/>
    </w:p>
    <w:p w14:paraId="2395073A"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如发生有权司法机关依法冻结基金份额持有人的基金份额时，基金管理人、基金托管人应予以配合，承担司法协助义务。</w:t>
      </w:r>
    </w:p>
    <w:p w14:paraId="274311A4"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除本协议有明确定义外，本协议的用语定义适用基金合同的约定。本协议未尽事宜，当事人依据基金合同、有关法律法规等规定协商办理。</w:t>
      </w:r>
    </w:p>
    <w:p w14:paraId="530884B0"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本协议附件构成本协议不可分割的组成部分。</w:t>
      </w:r>
    </w:p>
    <w:p w14:paraId="08D7320D" w14:textId="77777777" w:rsidR="008455AD" w:rsidRDefault="003C39E5">
      <w:pPr>
        <w:pStyle w:val="2"/>
        <w:spacing w:beforeLines="100" w:before="312" w:afterLines="50" w:after="156" w:line="360" w:lineRule="auto"/>
        <w:jc w:val="center"/>
        <w:rPr>
          <w:rFonts w:ascii="宋体" w:hAnsi="宋体"/>
          <w:sz w:val="24"/>
        </w:rPr>
      </w:pPr>
      <w:r>
        <w:rPr>
          <w:rFonts w:ascii="宋体" w:hAnsi="宋体"/>
          <w:sz w:val="24"/>
        </w:rPr>
        <w:br w:type="page"/>
      </w:r>
      <w:bookmarkStart w:id="147" w:name="_Toc348082049"/>
      <w:bookmarkStart w:id="148" w:name="_Toc488938630"/>
      <w:bookmarkStart w:id="149" w:name="_Toc384992711"/>
      <w:r>
        <w:rPr>
          <w:rFonts w:ascii="宋体" w:hAnsi="宋体" w:hint="eastAsia"/>
          <w:sz w:val="24"/>
        </w:rPr>
        <w:lastRenderedPageBreak/>
        <w:t>二十一、托管协议的签订</w:t>
      </w:r>
      <w:bookmarkEnd w:id="147"/>
      <w:bookmarkEnd w:id="148"/>
      <w:bookmarkEnd w:id="149"/>
    </w:p>
    <w:p w14:paraId="42A7D598" w14:textId="77777777" w:rsidR="008455AD" w:rsidRDefault="003C39E5">
      <w:pPr>
        <w:adjustRightInd w:val="0"/>
        <w:snapToGrid w:val="0"/>
        <w:spacing w:line="360" w:lineRule="auto"/>
        <w:ind w:firstLineChars="200" w:firstLine="480"/>
        <w:rPr>
          <w:rFonts w:ascii="宋体" w:hAnsi="宋体"/>
          <w:sz w:val="24"/>
        </w:rPr>
      </w:pPr>
      <w:r>
        <w:rPr>
          <w:rFonts w:ascii="宋体" w:hAnsi="宋体" w:hint="eastAsia"/>
          <w:sz w:val="24"/>
        </w:rPr>
        <w:t>本协议双方盖章以及双方法定代表人或授权代表签章、签订地、签订日</w:t>
      </w:r>
    </w:p>
    <w:p w14:paraId="3BB9FCE3" w14:textId="77777777" w:rsidR="008455AD" w:rsidRDefault="003C39E5">
      <w:pPr>
        <w:widowControl/>
        <w:jc w:val="left"/>
        <w:rPr>
          <w:rFonts w:ascii="宋体" w:hAnsi="宋体"/>
          <w:b/>
          <w:sz w:val="24"/>
        </w:rPr>
      </w:pPr>
      <w:bookmarkStart w:id="150" w:name="_Toc384992712"/>
      <w:bookmarkStart w:id="151" w:name="_Toc488938631"/>
      <w:r>
        <w:rPr>
          <w:rFonts w:ascii="宋体" w:hAnsi="宋体"/>
          <w:b/>
          <w:sz w:val="24"/>
        </w:rPr>
        <w:br w:type="page"/>
      </w:r>
    </w:p>
    <w:p w14:paraId="6927740B" w14:textId="77777777" w:rsidR="008455AD" w:rsidRDefault="003C39E5">
      <w:pPr>
        <w:pStyle w:val="2"/>
        <w:spacing w:beforeLines="100" w:before="312" w:afterLines="50" w:after="156" w:line="360" w:lineRule="auto"/>
        <w:jc w:val="center"/>
        <w:rPr>
          <w:rFonts w:ascii="宋体" w:hAnsi="宋体"/>
          <w:sz w:val="24"/>
        </w:rPr>
      </w:pPr>
      <w:r>
        <w:rPr>
          <w:rFonts w:ascii="宋体" w:hAnsi="宋体" w:hint="eastAsia"/>
          <w:sz w:val="24"/>
        </w:rPr>
        <w:lastRenderedPageBreak/>
        <w:t>附件：托管银行证券资金结算协议</w:t>
      </w:r>
      <w:bookmarkEnd w:id="150"/>
      <w:bookmarkEnd w:id="151"/>
    </w:p>
    <w:p w14:paraId="299BB332" w14:textId="77777777" w:rsidR="008455AD" w:rsidRDefault="008455AD">
      <w:pPr>
        <w:ind w:firstLineChars="202" w:firstLine="424"/>
        <w:rPr>
          <w:szCs w:val="21"/>
        </w:rPr>
      </w:pPr>
    </w:p>
    <w:p w14:paraId="55365FE7" w14:textId="77777777" w:rsidR="008455AD" w:rsidRDefault="003C39E5">
      <w:pPr>
        <w:spacing w:line="360" w:lineRule="auto"/>
        <w:ind w:firstLineChars="202" w:firstLine="424"/>
        <w:rPr>
          <w:szCs w:val="21"/>
        </w:rPr>
      </w:pPr>
      <w:r>
        <w:rPr>
          <w:rFonts w:hint="eastAsia"/>
          <w:szCs w:val="21"/>
        </w:rPr>
        <w:t>为确保证券交易资金结算业务安全、高效运行，有效防范结算风险，规范结算行为，进一步明确资产托管人与其代理结算客户在证券交易资金结算业务中的责任，根据《中华人民共和国民法典》《中华人民共和国证券法》《中华人民共和国证券投资基金法》《证券登记结算管理办法》《中国证券登记结算有限责任公司结算规则》《中国证券登记结算有限责任公司结算备付金管理办法》《债券质押式回购交易结算风险控制指引》等有关规定，以及证券交易所或其他全国性证券交易场所及证券登记结算机构相关业务规则，资产管理人及资产托管人就参与中国证券登记结算有限责任公司（以下简称“中国结算”）多边净额结算业务相关事宜约定如下：</w:t>
      </w:r>
    </w:p>
    <w:p w14:paraId="2209F97C" w14:textId="77777777" w:rsidR="008455AD" w:rsidRDefault="003C39E5">
      <w:pPr>
        <w:spacing w:line="360" w:lineRule="auto"/>
        <w:ind w:firstLineChars="202" w:firstLine="424"/>
        <w:rPr>
          <w:szCs w:val="21"/>
        </w:rPr>
      </w:pPr>
      <w:r>
        <w:rPr>
          <w:rFonts w:hint="eastAsia"/>
          <w:szCs w:val="21"/>
        </w:rPr>
        <w:t>第一条</w:t>
      </w:r>
      <w:r>
        <w:rPr>
          <w:rFonts w:hint="eastAsia"/>
          <w:szCs w:val="21"/>
        </w:rPr>
        <w:t xml:space="preserve">  </w:t>
      </w:r>
      <w:r>
        <w:rPr>
          <w:rFonts w:hint="eastAsia"/>
          <w:szCs w:val="21"/>
        </w:rPr>
        <w:t>资产托管人，系经国家金融监督管理总局、中国证监会及其他有关金融监管部门核准具备证券投资基金、保险资产、企业年金基金、资产管理计划，以及其他与中国结算办理结算业务相关的托管业务资格的商业银行；资产管理人，系经国家金融监督管理总局、中国证监会及其他有关金融监管部门批准设立的证券期货经营机构、保险公司、保险资产管理公司等投资管理机构。</w:t>
      </w:r>
    </w:p>
    <w:p w14:paraId="73B4D858" w14:textId="77777777" w:rsidR="008455AD" w:rsidRDefault="003C39E5">
      <w:pPr>
        <w:spacing w:line="360" w:lineRule="auto"/>
        <w:ind w:firstLineChars="202" w:firstLine="424"/>
        <w:rPr>
          <w:szCs w:val="21"/>
        </w:rPr>
      </w:pPr>
      <w:r>
        <w:rPr>
          <w:rFonts w:hint="eastAsia"/>
          <w:szCs w:val="21"/>
        </w:rPr>
        <w:t>第二条</w:t>
      </w:r>
      <w:r>
        <w:rPr>
          <w:rFonts w:hint="eastAsia"/>
          <w:szCs w:val="21"/>
        </w:rPr>
        <w:t xml:space="preserve">  </w:t>
      </w:r>
      <w:r>
        <w:rPr>
          <w:rFonts w:hint="eastAsia"/>
          <w:szCs w:val="21"/>
        </w:rPr>
        <w:t>资产管理人管理并由资产托管人托管的资产在证券交易所或其他全国性证券交易场所达成的符合多边净额结算要求的证券及回购交易，采取托管人结算模式的（包括证券投资基金、资产管理计划、企业年金等），应由资产托管人与中国结算办理证券资金结算业务；资产托管人负责作为结算参与人参与中国结算多边净额结算业务，资产管理人应当按照资产托管人提供的清算结果，按时履行交收义务，并承担对资产托管人的最终交收责任，不得以资产委托人</w:t>
      </w:r>
      <w:r>
        <w:rPr>
          <w:rFonts w:hint="eastAsia"/>
          <w:szCs w:val="21"/>
        </w:rPr>
        <w:t>/</w:t>
      </w:r>
      <w:r>
        <w:rPr>
          <w:rFonts w:hint="eastAsia"/>
          <w:szCs w:val="21"/>
        </w:rPr>
        <w:t>受托人违约为由而拒绝承担交收责任。</w:t>
      </w:r>
    </w:p>
    <w:p w14:paraId="7BDCA10D" w14:textId="77777777" w:rsidR="008455AD" w:rsidRDefault="003C39E5">
      <w:pPr>
        <w:spacing w:line="360" w:lineRule="auto"/>
        <w:ind w:firstLineChars="202" w:firstLine="424"/>
        <w:rPr>
          <w:szCs w:val="21"/>
        </w:rPr>
      </w:pPr>
      <w:r>
        <w:rPr>
          <w:rFonts w:hint="eastAsia"/>
          <w:szCs w:val="21"/>
        </w:rPr>
        <w:t>第三条</w:t>
      </w:r>
      <w:r>
        <w:rPr>
          <w:rFonts w:hint="eastAsia"/>
          <w:szCs w:val="21"/>
        </w:rPr>
        <w:t xml:space="preserve">  </w:t>
      </w:r>
      <w:r>
        <w:rPr>
          <w:rFonts w:hint="eastAsia"/>
          <w:szCs w:val="21"/>
        </w:rPr>
        <w:t>资产管理人同意遵守中国结算制定的业务规则，知悉并配合落实中国结算制定的各项业务规则。在不违反中国结算业务规则的前提下，以本协议约定为准。</w:t>
      </w:r>
    </w:p>
    <w:p w14:paraId="5A1B5DF1" w14:textId="77777777" w:rsidR="008455AD" w:rsidRDefault="003C39E5">
      <w:pPr>
        <w:spacing w:line="360" w:lineRule="auto"/>
        <w:ind w:firstLineChars="202" w:firstLine="424"/>
        <w:rPr>
          <w:szCs w:val="21"/>
        </w:rPr>
      </w:pPr>
      <w:r>
        <w:rPr>
          <w:rFonts w:hint="eastAsia"/>
          <w:szCs w:val="21"/>
        </w:rPr>
        <w:t>第四条</w:t>
      </w:r>
      <w:r>
        <w:rPr>
          <w:rFonts w:hint="eastAsia"/>
          <w:szCs w:val="21"/>
        </w:rPr>
        <w:t xml:space="preserve">  </w:t>
      </w:r>
      <w:r>
        <w:rPr>
          <w:rFonts w:hint="eastAsia"/>
          <w:szCs w:val="21"/>
        </w:rPr>
        <w:t>多边净额结算方式下，证券和资金结算实行分级结算原则。资产托管人负责办理与中国结算之间证券和资金的一级清算交收；同时负责办理与资产管理人管理资产之间证券和资金的二级清算交收。资产托管人与资产管理人管理资产之间的证券划付，委托中国结算代为办理。</w:t>
      </w:r>
    </w:p>
    <w:p w14:paraId="66EFC7E1" w14:textId="77777777" w:rsidR="008455AD" w:rsidRDefault="003C39E5">
      <w:pPr>
        <w:spacing w:line="360" w:lineRule="auto"/>
        <w:ind w:firstLineChars="202" w:firstLine="424"/>
        <w:rPr>
          <w:szCs w:val="21"/>
        </w:rPr>
      </w:pPr>
      <w:r>
        <w:rPr>
          <w:rFonts w:hint="eastAsia"/>
          <w:szCs w:val="21"/>
        </w:rPr>
        <w:t>第五条</w:t>
      </w:r>
      <w:r>
        <w:rPr>
          <w:rFonts w:hint="eastAsia"/>
          <w:szCs w:val="21"/>
        </w:rPr>
        <w:t xml:space="preserve">  </w:t>
      </w:r>
      <w:r>
        <w:rPr>
          <w:rFonts w:hint="eastAsia"/>
          <w:szCs w:val="21"/>
        </w:rPr>
        <w:t>资产托管人依据交易清算日（</w:t>
      </w:r>
      <w:r>
        <w:rPr>
          <w:rFonts w:hint="eastAsia"/>
          <w:szCs w:val="21"/>
        </w:rPr>
        <w:t>T</w:t>
      </w:r>
      <w:r>
        <w:rPr>
          <w:rFonts w:hint="eastAsia"/>
          <w:szCs w:val="21"/>
        </w:rPr>
        <w:t>日）清算结果，按照中国结算相关业务规则，与中国结算完成最终不可撤销的证券和资金交收处理；同时在规定时限内，与资产管理人管理资产完成不可撤销的证券和资金交收处理。</w:t>
      </w:r>
    </w:p>
    <w:p w14:paraId="17D40112" w14:textId="77777777" w:rsidR="008455AD" w:rsidRDefault="003C39E5">
      <w:pPr>
        <w:spacing w:line="360" w:lineRule="auto"/>
        <w:ind w:firstLineChars="202" w:firstLine="424"/>
        <w:rPr>
          <w:szCs w:val="21"/>
        </w:rPr>
      </w:pPr>
      <w:r>
        <w:rPr>
          <w:rFonts w:hint="eastAsia"/>
          <w:szCs w:val="21"/>
        </w:rPr>
        <w:t>第六条</w:t>
      </w:r>
      <w:r>
        <w:rPr>
          <w:rFonts w:hint="eastAsia"/>
          <w:szCs w:val="21"/>
        </w:rPr>
        <w:t xml:space="preserve">  </w:t>
      </w:r>
      <w:r>
        <w:rPr>
          <w:rFonts w:hint="eastAsia"/>
          <w:szCs w:val="21"/>
        </w:rPr>
        <w:t>资产管理人管理资产交收违约应遵循谁过错谁赔偿的原则。</w:t>
      </w:r>
    </w:p>
    <w:p w14:paraId="3B39CC75" w14:textId="77777777" w:rsidR="008455AD" w:rsidRDefault="003C39E5">
      <w:pPr>
        <w:spacing w:line="360" w:lineRule="auto"/>
        <w:ind w:firstLineChars="202" w:firstLine="424"/>
        <w:rPr>
          <w:szCs w:val="21"/>
        </w:rPr>
      </w:pPr>
      <w:r>
        <w:rPr>
          <w:rFonts w:hint="eastAsia"/>
          <w:szCs w:val="21"/>
        </w:rPr>
        <w:lastRenderedPageBreak/>
        <w:t>(</w:t>
      </w:r>
      <w:proofErr w:type="gramStart"/>
      <w:r>
        <w:rPr>
          <w:rFonts w:hint="eastAsia"/>
          <w:szCs w:val="21"/>
        </w:rPr>
        <w:t>一</w:t>
      </w:r>
      <w:proofErr w:type="gramEnd"/>
      <w:r>
        <w:rPr>
          <w:rFonts w:hint="eastAsia"/>
          <w:szCs w:val="21"/>
        </w:rPr>
        <w:t>)</w:t>
      </w:r>
      <w:r>
        <w:rPr>
          <w:rFonts w:hint="eastAsia"/>
          <w:szCs w:val="21"/>
        </w:rPr>
        <w:t>因资产管理</w:t>
      </w:r>
      <w:proofErr w:type="gramStart"/>
      <w:r>
        <w:rPr>
          <w:rFonts w:hint="eastAsia"/>
          <w:szCs w:val="21"/>
        </w:rPr>
        <w:t>人原因</w:t>
      </w:r>
      <w:proofErr w:type="gramEnd"/>
      <w:r>
        <w:rPr>
          <w:rFonts w:hint="eastAsia"/>
          <w:szCs w:val="21"/>
        </w:rPr>
        <w:t>导致的交收违约实际损失，由资产管理人承担。</w:t>
      </w:r>
    </w:p>
    <w:p w14:paraId="336571D5" w14:textId="77777777" w:rsidR="008455AD" w:rsidRDefault="003C39E5">
      <w:pPr>
        <w:spacing w:line="360" w:lineRule="auto"/>
        <w:ind w:firstLineChars="202" w:firstLine="424"/>
        <w:rPr>
          <w:szCs w:val="21"/>
        </w:rPr>
      </w:pPr>
      <w:r>
        <w:rPr>
          <w:rFonts w:hint="eastAsia"/>
          <w:szCs w:val="21"/>
        </w:rPr>
        <w:t>(</w:t>
      </w:r>
      <w:r>
        <w:rPr>
          <w:rFonts w:hint="eastAsia"/>
          <w:szCs w:val="21"/>
        </w:rPr>
        <w:t>二</w:t>
      </w:r>
      <w:r>
        <w:rPr>
          <w:rFonts w:hint="eastAsia"/>
          <w:szCs w:val="21"/>
        </w:rPr>
        <w:t>)</w:t>
      </w:r>
      <w:r>
        <w:rPr>
          <w:rFonts w:hint="eastAsia"/>
          <w:szCs w:val="21"/>
        </w:rPr>
        <w:t>因资产托管</w:t>
      </w:r>
      <w:proofErr w:type="gramStart"/>
      <w:r>
        <w:rPr>
          <w:rFonts w:hint="eastAsia"/>
          <w:szCs w:val="21"/>
        </w:rPr>
        <w:t>人原因</w:t>
      </w:r>
      <w:proofErr w:type="gramEnd"/>
      <w:r>
        <w:rPr>
          <w:rFonts w:hint="eastAsia"/>
          <w:szCs w:val="21"/>
        </w:rPr>
        <w:t>导致的交收违约实际损失，由资产托管人承担。</w:t>
      </w:r>
    </w:p>
    <w:p w14:paraId="55CCBD3D" w14:textId="77777777" w:rsidR="008455AD" w:rsidRDefault="003C39E5">
      <w:pPr>
        <w:spacing w:line="360" w:lineRule="auto"/>
        <w:ind w:firstLineChars="202" w:firstLine="424"/>
        <w:rPr>
          <w:szCs w:val="21"/>
        </w:rPr>
      </w:pPr>
      <w:r>
        <w:rPr>
          <w:rFonts w:hint="eastAsia"/>
          <w:szCs w:val="21"/>
        </w:rPr>
        <w:t>(</w:t>
      </w:r>
      <w:r>
        <w:rPr>
          <w:rFonts w:hint="eastAsia"/>
          <w:szCs w:val="21"/>
        </w:rPr>
        <w:t>三</w:t>
      </w:r>
      <w:r>
        <w:rPr>
          <w:rFonts w:hint="eastAsia"/>
          <w:szCs w:val="21"/>
        </w:rPr>
        <w:t>)</w:t>
      </w:r>
      <w:r>
        <w:rPr>
          <w:rFonts w:hint="eastAsia"/>
          <w:szCs w:val="21"/>
        </w:rPr>
        <w:t>由第三方过错导致的交收违约损失，按照最大程度保护资产管理人管理资产持有人合法权益的原则，由双方协商处理，由资产管理人承担最终交收责任，并负责向第三方追偿，资产托管人应提供协助。</w:t>
      </w:r>
    </w:p>
    <w:p w14:paraId="2A84A43A" w14:textId="77777777" w:rsidR="008455AD" w:rsidRDefault="003C39E5">
      <w:pPr>
        <w:spacing w:line="360" w:lineRule="auto"/>
        <w:ind w:firstLineChars="202" w:firstLine="424"/>
        <w:rPr>
          <w:szCs w:val="21"/>
        </w:rPr>
      </w:pPr>
      <w:r>
        <w:rPr>
          <w:rFonts w:hint="eastAsia"/>
          <w:szCs w:val="21"/>
        </w:rPr>
        <w:t>第七条</w:t>
      </w:r>
      <w:r>
        <w:rPr>
          <w:rFonts w:hint="eastAsia"/>
          <w:szCs w:val="21"/>
        </w:rPr>
        <w:t xml:space="preserve">  </w:t>
      </w:r>
      <w:r>
        <w:rPr>
          <w:rFonts w:hint="eastAsia"/>
          <w:szCs w:val="21"/>
        </w:rPr>
        <w:t>资产托管人按照中国结算的规定，以资产托管人自身名义向中国结算申请开立相关结算备付金账户、证券交收账户，以及按照中国结算相关业务规定应开立的其他结算账户，用于办理资产托管人所托管资产管理人管理资产在证券交易所或其他全国性证券交易场所的证券交易及</w:t>
      </w:r>
      <w:proofErr w:type="gramStart"/>
      <w:r>
        <w:rPr>
          <w:rFonts w:hint="eastAsia"/>
          <w:szCs w:val="21"/>
        </w:rPr>
        <w:t>非交易</w:t>
      </w:r>
      <w:proofErr w:type="gramEnd"/>
      <w:r>
        <w:rPr>
          <w:rFonts w:hint="eastAsia"/>
          <w:szCs w:val="21"/>
        </w:rPr>
        <w:t>涉及的资金和证券交收业务。</w:t>
      </w:r>
    </w:p>
    <w:p w14:paraId="3D9D2175" w14:textId="77777777" w:rsidR="008455AD" w:rsidRDefault="003C39E5">
      <w:pPr>
        <w:spacing w:line="360" w:lineRule="auto"/>
        <w:ind w:firstLineChars="202" w:firstLine="424"/>
        <w:rPr>
          <w:szCs w:val="21"/>
        </w:rPr>
      </w:pPr>
      <w:r>
        <w:rPr>
          <w:rFonts w:hint="eastAsia"/>
          <w:szCs w:val="21"/>
        </w:rPr>
        <w:t>第八条</w:t>
      </w:r>
      <w:r>
        <w:rPr>
          <w:rFonts w:hint="eastAsia"/>
          <w:szCs w:val="21"/>
        </w:rPr>
        <w:t xml:space="preserve">  </w:t>
      </w:r>
      <w:r>
        <w:rPr>
          <w:rFonts w:hint="eastAsia"/>
          <w:szCs w:val="21"/>
        </w:rPr>
        <w:t>根据中国结算业务规则，资产托管人依法向资产管理人管理资产收取存入中国结算的最低结算备付金及结算保证金等担保资金，该类资金的收取金额及其额度调整按照中国结算业务规则，以及资产托管人和资产管理人的其他书面协议或约定（如有）执行，于中国结算规定的调整日进行调整。资产托管人有权根据中国结算规则选择最低结算备付金比例计收方式（固定备付金比例</w:t>
      </w:r>
      <w:r>
        <w:rPr>
          <w:rFonts w:hint="eastAsia"/>
          <w:szCs w:val="21"/>
        </w:rPr>
        <w:t>/</w:t>
      </w:r>
      <w:r>
        <w:rPr>
          <w:rFonts w:hint="eastAsia"/>
          <w:szCs w:val="21"/>
        </w:rPr>
        <w:t>差异化备付金比例）。资产托管人变更最低结算备付金比例计收方式的，应于变更前及时通知资产管理人，无须征得资产管理人书面同意。</w:t>
      </w:r>
    </w:p>
    <w:p w14:paraId="50195DEB" w14:textId="77777777" w:rsidR="008455AD" w:rsidRDefault="003C39E5">
      <w:pPr>
        <w:spacing w:line="360" w:lineRule="auto"/>
        <w:ind w:firstLineChars="202" w:firstLine="424"/>
        <w:rPr>
          <w:szCs w:val="21"/>
        </w:rPr>
      </w:pPr>
      <w:r>
        <w:rPr>
          <w:rFonts w:hint="eastAsia"/>
          <w:szCs w:val="21"/>
        </w:rPr>
        <w:t>如采用差异化备付金比例计收方式，资产托管人应于每月第三个交易日前将资产管理人管理资产适用的最低结算备付金调整比例通知资产管理人，无须征得资产管理人书面同意。</w:t>
      </w:r>
    </w:p>
    <w:p w14:paraId="7834E718" w14:textId="77777777" w:rsidR="008455AD" w:rsidRDefault="003C39E5">
      <w:pPr>
        <w:spacing w:line="360" w:lineRule="auto"/>
        <w:ind w:firstLineChars="202" w:firstLine="424"/>
        <w:rPr>
          <w:szCs w:val="21"/>
        </w:rPr>
      </w:pPr>
      <w:proofErr w:type="gramStart"/>
      <w:r>
        <w:rPr>
          <w:rFonts w:hint="eastAsia"/>
          <w:szCs w:val="21"/>
        </w:rPr>
        <w:t>若资产</w:t>
      </w:r>
      <w:proofErr w:type="gramEnd"/>
      <w:r>
        <w:rPr>
          <w:rFonts w:hint="eastAsia"/>
          <w:szCs w:val="21"/>
        </w:rPr>
        <w:t>管理人管理资产结算备付金账户余额低于调整后预计算的其最低结算备付金限额的，资产管理人应于最近调整</w:t>
      </w:r>
      <w:proofErr w:type="gramStart"/>
      <w:r>
        <w:rPr>
          <w:rFonts w:hint="eastAsia"/>
          <w:szCs w:val="21"/>
        </w:rPr>
        <w:t>日按照</w:t>
      </w:r>
      <w:proofErr w:type="gramEnd"/>
      <w:r>
        <w:rPr>
          <w:rFonts w:hint="eastAsia"/>
          <w:szCs w:val="21"/>
        </w:rPr>
        <w:t>本协议第十四条约定时点补足款项。未按第十四条约定补足的，资产托管人有权将其视为资产管理人的业务不良记录登记在案并向中国结算报送，监管部门另有要求的除外，并按照本协议第十八条资金交收违约相关条款进行处置。</w:t>
      </w:r>
    </w:p>
    <w:p w14:paraId="2092850C" w14:textId="77777777" w:rsidR="008455AD" w:rsidRDefault="003C39E5">
      <w:pPr>
        <w:spacing w:line="360" w:lineRule="auto"/>
        <w:ind w:firstLineChars="202" w:firstLine="424"/>
        <w:rPr>
          <w:szCs w:val="21"/>
        </w:rPr>
      </w:pPr>
      <w:r>
        <w:rPr>
          <w:rFonts w:hint="eastAsia"/>
          <w:szCs w:val="21"/>
        </w:rPr>
        <w:t>第九条</w:t>
      </w:r>
      <w:r>
        <w:rPr>
          <w:rFonts w:hint="eastAsia"/>
          <w:szCs w:val="21"/>
        </w:rPr>
        <w:t xml:space="preserve">  </w:t>
      </w:r>
      <w:r>
        <w:rPr>
          <w:rFonts w:hint="eastAsia"/>
          <w:szCs w:val="21"/>
        </w:rPr>
        <w:t>资产托管人收到中国结算按照与结算银行商定利率计付的结算备付金（含最低备付金）、结算保证金等资金利息后，于收息当日或其他约定日期（含</w:t>
      </w:r>
      <w:proofErr w:type="gramStart"/>
      <w:r>
        <w:rPr>
          <w:rFonts w:hint="eastAsia"/>
          <w:szCs w:val="21"/>
        </w:rPr>
        <w:t>孳</w:t>
      </w:r>
      <w:proofErr w:type="gramEnd"/>
      <w:r>
        <w:rPr>
          <w:rFonts w:hint="eastAsia"/>
          <w:szCs w:val="21"/>
        </w:rPr>
        <w:t>息）将属于资产管理人的部分向资产管理人管理资产支付。</w:t>
      </w:r>
    </w:p>
    <w:p w14:paraId="3006E49E" w14:textId="77777777" w:rsidR="008455AD" w:rsidRDefault="003C39E5">
      <w:pPr>
        <w:spacing w:line="360" w:lineRule="auto"/>
        <w:ind w:firstLineChars="202" w:firstLine="424"/>
        <w:rPr>
          <w:szCs w:val="21"/>
        </w:rPr>
      </w:pPr>
      <w:r>
        <w:rPr>
          <w:rFonts w:hint="eastAsia"/>
          <w:szCs w:val="21"/>
        </w:rPr>
        <w:t>第十条</w:t>
      </w:r>
      <w:r>
        <w:rPr>
          <w:rFonts w:hint="eastAsia"/>
          <w:szCs w:val="21"/>
        </w:rPr>
        <w:t xml:space="preserve">  </w:t>
      </w:r>
      <w:r>
        <w:rPr>
          <w:rFonts w:hint="eastAsia"/>
          <w:szCs w:val="21"/>
        </w:rPr>
        <w:t>资产托管人于交易清算日（</w:t>
      </w:r>
      <w:r>
        <w:rPr>
          <w:rFonts w:hint="eastAsia"/>
          <w:szCs w:val="21"/>
        </w:rPr>
        <w:t>T</w:t>
      </w:r>
      <w:r>
        <w:rPr>
          <w:rFonts w:hint="eastAsia"/>
          <w:szCs w:val="21"/>
        </w:rPr>
        <w:t>日），根据中国结算按照证券交易成交结果计算的资金清算数据和证券清算数据以及</w:t>
      </w:r>
      <w:proofErr w:type="gramStart"/>
      <w:r>
        <w:rPr>
          <w:rFonts w:hint="eastAsia"/>
          <w:szCs w:val="21"/>
        </w:rPr>
        <w:t>非交易</w:t>
      </w:r>
      <w:proofErr w:type="gramEnd"/>
      <w:r>
        <w:rPr>
          <w:rFonts w:hint="eastAsia"/>
          <w:szCs w:val="21"/>
        </w:rPr>
        <w:t>清算数据，分别用以计算资产管理人管理资产资金和证券的应收或应付净额，形成资产管理人管理资产当日交易清算结果。</w:t>
      </w:r>
    </w:p>
    <w:p w14:paraId="137D5146" w14:textId="77777777" w:rsidR="008455AD" w:rsidRDefault="003C39E5">
      <w:pPr>
        <w:spacing w:line="360" w:lineRule="auto"/>
        <w:ind w:firstLineChars="202" w:firstLine="424"/>
        <w:rPr>
          <w:szCs w:val="21"/>
        </w:rPr>
      </w:pPr>
      <w:r>
        <w:rPr>
          <w:rFonts w:hint="eastAsia"/>
          <w:szCs w:val="21"/>
        </w:rPr>
        <w:t>第十一条</w:t>
      </w:r>
      <w:r>
        <w:rPr>
          <w:rFonts w:hint="eastAsia"/>
          <w:szCs w:val="21"/>
        </w:rPr>
        <w:t xml:space="preserve"> </w:t>
      </w:r>
      <w:r>
        <w:rPr>
          <w:rFonts w:hint="eastAsia"/>
          <w:szCs w:val="21"/>
        </w:rPr>
        <w:t>资产托管人完成托管资产交易预清算后，对于交</w:t>
      </w:r>
      <w:proofErr w:type="gramStart"/>
      <w:r>
        <w:rPr>
          <w:rFonts w:hint="eastAsia"/>
          <w:szCs w:val="21"/>
        </w:rPr>
        <w:t>收日资产</w:t>
      </w:r>
      <w:proofErr w:type="gramEnd"/>
      <w:r>
        <w:rPr>
          <w:rFonts w:hint="eastAsia"/>
          <w:szCs w:val="21"/>
        </w:rPr>
        <w:t>管理人管理资产可能发生透支的情况，应及时与资产管理人沟通或以约定方式告知资产管理人。资产托管人于交收日（</w:t>
      </w:r>
      <w:r>
        <w:rPr>
          <w:rFonts w:hint="eastAsia"/>
          <w:szCs w:val="21"/>
        </w:rPr>
        <w:t>T+1</w:t>
      </w:r>
      <w:r>
        <w:rPr>
          <w:rFonts w:hint="eastAsia"/>
          <w:szCs w:val="21"/>
        </w:rPr>
        <w:t>日）根据证券交易所或中国结算数据计算的资产管理人</w:t>
      </w:r>
      <w:r>
        <w:rPr>
          <w:rFonts w:hint="eastAsia"/>
          <w:szCs w:val="21"/>
        </w:rPr>
        <w:t>T</w:t>
      </w:r>
      <w:r>
        <w:rPr>
          <w:rFonts w:hint="eastAsia"/>
          <w:szCs w:val="21"/>
        </w:rPr>
        <w:t>日交易清算结果，完成资产</w:t>
      </w:r>
      <w:r>
        <w:rPr>
          <w:rFonts w:hint="eastAsia"/>
          <w:szCs w:val="21"/>
        </w:rPr>
        <w:lastRenderedPageBreak/>
        <w:t>管理人管理资产资金和证券的交收。</w:t>
      </w:r>
    </w:p>
    <w:p w14:paraId="49A3B608" w14:textId="77777777" w:rsidR="008455AD" w:rsidRDefault="003C39E5">
      <w:pPr>
        <w:spacing w:line="360" w:lineRule="auto"/>
        <w:ind w:firstLineChars="202" w:firstLine="424"/>
        <w:rPr>
          <w:szCs w:val="21"/>
        </w:rPr>
      </w:pPr>
      <w:r>
        <w:rPr>
          <w:rFonts w:hint="eastAsia"/>
          <w:szCs w:val="21"/>
        </w:rPr>
        <w:t>第十二条</w:t>
      </w:r>
      <w:r>
        <w:rPr>
          <w:rFonts w:hint="eastAsia"/>
          <w:szCs w:val="21"/>
        </w:rPr>
        <w:t xml:space="preserve"> </w:t>
      </w:r>
      <w:r>
        <w:rPr>
          <w:rFonts w:hint="eastAsia"/>
          <w:szCs w:val="21"/>
        </w:rPr>
        <w:t>资产管理人对资产托管人提供的清算数据存有异议，应及时与资产托管人沟通，但资产管理人不得因此拒绝履行或延迟履行交收义务。经双方核实，确属资产托管人清算差错的，资产托管人应予以更正并承担资产管理人管理资产的实际损失；若经核实，确属中国结算清算差错的，资产管理人应配合资产托管人与中国结算沟通。若因资产管理人在托管交易单元上进行非托管资产交易、指定交易单元错误等原因，致使资产托管人接收清算数据不完整不正确，造成清算差错的，资产管理人应优先完成资金交收，并由资产管理人承担托管资产、资产托管人实际损失。</w:t>
      </w:r>
    </w:p>
    <w:p w14:paraId="288B3550" w14:textId="77777777" w:rsidR="008455AD" w:rsidRDefault="008455AD">
      <w:pPr>
        <w:spacing w:line="360" w:lineRule="auto"/>
        <w:ind w:firstLineChars="202" w:firstLine="424"/>
        <w:rPr>
          <w:szCs w:val="21"/>
        </w:rPr>
      </w:pPr>
    </w:p>
    <w:p w14:paraId="7F8900D2" w14:textId="77777777" w:rsidR="008455AD" w:rsidRDefault="003C39E5">
      <w:pPr>
        <w:spacing w:line="360" w:lineRule="auto"/>
        <w:ind w:firstLineChars="202" w:firstLine="424"/>
        <w:rPr>
          <w:szCs w:val="21"/>
        </w:rPr>
      </w:pPr>
      <w:r>
        <w:rPr>
          <w:rFonts w:hint="eastAsia"/>
          <w:szCs w:val="21"/>
        </w:rPr>
        <w:t>第十三条</w:t>
      </w:r>
      <w:r>
        <w:rPr>
          <w:rFonts w:hint="eastAsia"/>
          <w:szCs w:val="21"/>
        </w:rPr>
        <w:t xml:space="preserve"> </w:t>
      </w:r>
      <w:r>
        <w:rPr>
          <w:rFonts w:hint="eastAsia"/>
          <w:szCs w:val="21"/>
        </w:rPr>
        <w:t>为确保资产托管人与中国结算的正常交收，不影响资产托管人所有托管资产的正常运作，交易日（</w:t>
      </w:r>
      <w:r>
        <w:rPr>
          <w:rFonts w:hint="eastAsia"/>
          <w:szCs w:val="21"/>
        </w:rPr>
        <w:t>T</w:t>
      </w:r>
      <w:r>
        <w:rPr>
          <w:rFonts w:hint="eastAsia"/>
          <w:szCs w:val="21"/>
        </w:rPr>
        <w:t>日）日</w:t>
      </w:r>
      <w:proofErr w:type="gramStart"/>
      <w:r>
        <w:rPr>
          <w:rFonts w:hint="eastAsia"/>
          <w:szCs w:val="21"/>
        </w:rPr>
        <w:t>终资产</w:t>
      </w:r>
      <w:proofErr w:type="gramEnd"/>
      <w:r>
        <w:rPr>
          <w:rFonts w:hint="eastAsia"/>
          <w:szCs w:val="21"/>
        </w:rPr>
        <w:t>管理人应保证其管理的各托管资产资金账户有足够的资金可按时完成</w:t>
      </w:r>
      <w:r>
        <w:rPr>
          <w:rFonts w:hint="eastAsia"/>
          <w:szCs w:val="21"/>
        </w:rPr>
        <w:t>T+1</w:t>
      </w:r>
      <w:r>
        <w:rPr>
          <w:rFonts w:hint="eastAsia"/>
          <w:szCs w:val="21"/>
        </w:rPr>
        <w:t>日的资金交收。</w:t>
      </w:r>
    </w:p>
    <w:p w14:paraId="45F1726C" w14:textId="77777777" w:rsidR="008455AD" w:rsidRDefault="003C39E5">
      <w:pPr>
        <w:spacing w:line="360" w:lineRule="auto"/>
        <w:ind w:firstLineChars="202" w:firstLine="424"/>
        <w:rPr>
          <w:szCs w:val="21"/>
        </w:rPr>
      </w:pPr>
      <w:r>
        <w:rPr>
          <w:rFonts w:hint="eastAsia"/>
          <w:szCs w:val="21"/>
        </w:rPr>
        <w:t>第十四条</w:t>
      </w:r>
      <w:r>
        <w:rPr>
          <w:rFonts w:hint="eastAsia"/>
          <w:szCs w:val="21"/>
        </w:rPr>
        <w:t xml:space="preserve"> </w:t>
      </w:r>
      <w:r>
        <w:rPr>
          <w:rFonts w:hint="eastAsia"/>
          <w:szCs w:val="21"/>
        </w:rPr>
        <w:t>若因资产管理人管理资产资金账户</w:t>
      </w:r>
      <w:r>
        <w:rPr>
          <w:rFonts w:hint="eastAsia"/>
          <w:szCs w:val="21"/>
        </w:rPr>
        <w:t>T</w:t>
      </w:r>
      <w:proofErr w:type="gramStart"/>
      <w:r>
        <w:rPr>
          <w:rFonts w:hint="eastAsia"/>
          <w:szCs w:val="21"/>
        </w:rPr>
        <w:t>日无法</w:t>
      </w:r>
      <w:proofErr w:type="gramEnd"/>
      <w:r>
        <w:rPr>
          <w:rFonts w:hint="eastAsia"/>
          <w:szCs w:val="21"/>
        </w:rPr>
        <w:t>满足</w:t>
      </w:r>
      <w:r>
        <w:rPr>
          <w:rFonts w:hint="eastAsia"/>
          <w:szCs w:val="21"/>
        </w:rPr>
        <w:t>T+1</w:t>
      </w:r>
      <w:r>
        <w:rPr>
          <w:rFonts w:hint="eastAsia"/>
          <w:szCs w:val="21"/>
        </w:rPr>
        <w:t>日交</w:t>
      </w:r>
      <w:proofErr w:type="gramStart"/>
      <w:r>
        <w:rPr>
          <w:rFonts w:hint="eastAsia"/>
          <w:szCs w:val="21"/>
        </w:rPr>
        <w:t>收要求</w:t>
      </w:r>
      <w:proofErr w:type="gramEnd"/>
      <w:r>
        <w:rPr>
          <w:rFonts w:hint="eastAsia"/>
          <w:szCs w:val="21"/>
        </w:rPr>
        <w:t>时，资产管理人应按照《托管协议》中约定的时点补足金额，未有约定的或晚于如下时点的，应按如下时点分别补足相应市场应付金额：对于资产托管人采用固定比例最低备付金计收方式的，资产管理人应于</w:t>
      </w:r>
      <w:r>
        <w:rPr>
          <w:rFonts w:hint="eastAsia"/>
          <w:szCs w:val="21"/>
        </w:rPr>
        <w:t>T+1</w:t>
      </w:r>
      <w:r>
        <w:rPr>
          <w:rFonts w:hint="eastAsia"/>
          <w:szCs w:val="21"/>
        </w:rPr>
        <w:t>日</w:t>
      </w:r>
      <w:r>
        <w:rPr>
          <w:rFonts w:hint="eastAsia"/>
          <w:szCs w:val="21"/>
        </w:rPr>
        <w:t>11:00</w:t>
      </w:r>
      <w:r>
        <w:rPr>
          <w:rFonts w:hint="eastAsia"/>
          <w:szCs w:val="21"/>
        </w:rPr>
        <w:t>前补足金额。对于资产托管人采用差异化最低备付金比例计收方式的，资产管理人应最晚于</w:t>
      </w:r>
      <w:r>
        <w:rPr>
          <w:rFonts w:hint="eastAsia"/>
          <w:szCs w:val="21"/>
        </w:rPr>
        <w:t>T+1</w:t>
      </w:r>
      <w:r>
        <w:rPr>
          <w:rFonts w:hint="eastAsia"/>
          <w:szCs w:val="21"/>
        </w:rPr>
        <w:t>日</w:t>
      </w:r>
      <w:r>
        <w:rPr>
          <w:rFonts w:hint="eastAsia"/>
          <w:szCs w:val="21"/>
        </w:rPr>
        <w:t>8</w:t>
      </w:r>
      <w:r>
        <w:rPr>
          <w:rFonts w:hint="eastAsia"/>
          <w:szCs w:val="21"/>
        </w:rPr>
        <w:t>：</w:t>
      </w:r>
      <w:r>
        <w:rPr>
          <w:rFonts w:hint="eastAsia"/>
          <w:szCs w:val="21"/>
        </w:rPr>
        <w:t>30</w:t>
      </w:r>
      <w:r>
        <w:rPr>
          <w:rFonts w:hint="eastAsia"/>
          <w:szCs w:val="21"/>
        </w:rPr>
        <w:t>前补足金额，确保资产托管人及时完成清算交收。资产管理人未按约定时限补足透支金额，导致采用差异化最低结算备付金比例计收方式的资产托管人的最低结算备付金比例增加的，资产托管人有权依据影响大小调整相关资产管理人管理资产的最低结算备付金，并于变更前及时通知资产管理人并无需征得资产管理人的同意。</w:t>
      </w:r>
    </w:p>
    <w:p w14:paraId="5ABF7612" w14:textId="77777777" w:rsidR="008455AD" w:rsidRDefault="003C39E5">
      <w:pPr>
        <w:spacing w:line="360" w:lineRule="auto"/>
        <w:ind w:firstLineChars="202" w:firstLine="424"/>
        <w:rPr>
          <w:szCs w:val="21"/>
        </w:rPr>
      </w:pPr>
      <w:r>
        <w:rPr>
          <w:rFonts w:hint="eastAsia"/>
          <w:szCs w:val="21"/>
        </w:rPr>
        <w:t>第十五条</w:t>
      </w:r>
      <w:r>
        <w:rPr>
          <w:rFonts w:hint="eastAsia"/>
          <w:szCs w:val="21"/>
        </w:rPr>
        <w:t xml:space="preserve"> </w:t>
      </w:r>
      <w:r>
        <w:rPr>
          <w:rFonts w:hint="eastAsia"/>
          <w:szCs w:val="21"/>
        </w:rPr>
        <w:t>资产管理人可通过“托管</w:t>
      </w:r>
      <w:r>
        <w:rPr>
          <w:rFonts w:hint="eastAsia"/>
          <w:szCs w:val="21"/>
        </w:rPr>
        <w:t>+</w:t>
      </w:r>
      <w:r>
        <w:rPr>
          <w:rFonts w:hint="eastAsia"/>
          <w:szCs w:val="21"/>
        </w:rPr>
        <w:t>”系统查询托管资产“可售交收锁定”</w:t>
      </w:r>
      <w:proofErr w:type="gramStart"/>
      <w:r>
        <w:rPr>
          <w:rFonts w:hint="eastAsia"/>
          <w:szCs w:val="21"/>
        </w:rPr>
        <w:t>打标情况</w:t>
      </w:r>
      <w:proofErr w:type="gramEnd"/>
      <w:r>
        <w:rPr>
          <w:rFonts w:hint="eastAsia"/>
          <w:szCs w:val="21"/>
        </w:rPr>
        <w:t>、担保品提交结果、“可售交收锁定”证券转为“待处置交收锁定”证券结果等信息。资产托管人可依据资产管理人申请为资产管理人向中国结算申请证券加设标识信息的相关明细数据。</w:t>
      </w:r>
    </w:p>
    <w:p w14:paraId="7E216C66" w14:textId="77777777" w:rsidR="008455AD" w:rsidRDefault="003C39E5">
      <w:pPr>
        <w:spacing w:line="360" w:lineRule="auto"/>
        <w:ind w:firstLineChars="202" w:firstLine="424"/>
        <w:rPr>
          <w:szCs w:val="21"/>
        </w:rPr>
      </w:pPr>
      <w:r>
        <w:rPr>
          <w:rFonts w:hint="eastAsia"/>
          <w:szCs w:val="21"/>
        </w:rPr>
        <w:t>第十六条</w:t>
      </w:r>
      <w:r>
        <w:rPr>
          <w:rFonts w:hint="eastAsia"/>
          <w:szCs w:val="21"/>
        </w:rPr>
        <w:t xml:space="preserve"> </w:t>
      </w:r>
      <w:r>
        <w:rPr>
          <w:rFonts w:hint="eastAsia"/>
          <w:szCs w:val="21"/>
        </w:rPr>
        <w:t>资产管理人应充分知晓以下结算规则，并认可由此可能对资产管理人管理资产产生的影响：</w:t>
      </w:r>
    </w:p>
    <w:p w14:paraId="6348796B" w14:textId="77777777" w:rsidR="008455AD" w:rsidRDefault="003C39E5">
      <w:pPr>
        <w:spacing w:line="360" w:lineRule="auto"/>
        <w:ind w:firstLineChars="202" w:firstLine="424"/>
        <w:rPr>
          <w:szCs w:val="21"/>
        </w:rPr>
      </w:pPr>
      <w:r>
        <w:rPr>
          <w:rFonts w:hint="eastAsia"/>
          <w:szCs w:val="21"/>
        </w:rPr>
        <w:tab/>
      </w:r>
      <w:r>
        <w:rPr>
          <w:rFonts w:hint="eastAsia"/>
          <w:szCs w:val="21"/>
        </w:rPr>
        <w:t>（一）根据中国结算业务规则，当</w:t>
      </w:r>
      <w:r>
        <w:rPr>
          <w:rFonts w:hint="eastAsia"/>
          <w:szCs w:val="21"/>
        </w:rPr>
        <w:t>T</w:t>
      </w:r>
      <w:r>
        <w:rPr>
          <w:rFonts w:hint="eastAsia"/>
          <w:szCs w:val="21"/>
        </w:rPr>
        <w:t>日日</w:t>
      </w:r>
      <w:proofErr w:type="gramStart"/>
      <w:r>
        <w:rPr>
          <w:rFonts w:hint="eastAsia"/>
          <w:szCs w:val="21"/>
        </w:rPr>
        <w:t>终资产</w:t>
      </w:r>
      <w:proofErr w:type="gramEnd"/>
      <w:r>
        <w:rPr>
          <w:rFonts w:hint="eastAsia"/>
          <w:szCs w:val="21"/>
        </w:rPr>
        <w:t>托管人作为资金净应付结算参与人发生应付资金核验</w:t>
      </w:r>
      <w:proofErr w:type="gramStart"/>
      <w:r>
        <w:rPr>
          <w:rFonts w:hint="eastAsia"/>
          <w:szCs w:val="21"/>
        </w:rPr>
        <w:t>不</w:t>
      </w:r>
      <w:proofErr w:type="gramEnd"/>
      <w:r>
        <w:rPr>
          <w:rFonts w:hint="eastAsia"/>
          <w:szCs w:val="21"/>
        </w:rPr>
        <w:t>足额情形时，资产托管人可以向中国结算申报资产管理人应收证券作为中国结算加设“可售交收锁定”标识的证券，</w:t>
      </w:r>
      <w:r>
        <w:rPr>
          <w:rFonts w:hint="eastAsia"/>
          <w:szCs w:val="21"/>
        </w:rPr>
        <w:t>T+1</w:t>
      </w:r>
      <w:r>
        <w:rPr>
          <w:rFonts w:hint="eastAsia"/>
          <w:szCs w:val="21"/>
        </w:rPr>
        <w:t>日资产托管人可以向中国结算申报资产管理人的已加设“可售交收锁定”标识证券转为“待处置交收锁定”证券，具体流程见本协议第十八条第（二）款；</w:t>
      </w:r>
    </w:p>
    <w:p w14:paraId="6E66DB28" w14:textId="77777777" w:rsidR="008455AD" w:rsidRDefault="003C39E5">
      <w:pPr>
        <w:spacing w:line="360" w:lineRule="auto"/>
        <w:ind w:firstLineChars="202" w:firstLine="424"/>
        <w:rPr>
          <w:szCs w:val="21"/>
        </w:rPr>
      </w:pPr>
      <w:r>
        <w:rPr>
          <w:rFonts w:hint="eastAsia"/>
          <w:szCs w:val="21"/>
        </w:rPr>
        <w:lastRenderedPageBreak/>
        <w:t>资产托管人有权在考虑资金金额、账户可用余额、资金核验情况等多方面因素后，决定向中国结算申报优先或免除标识指令。</w:t>
      </w:r>
    </w:p>
    <w:p w14:paraId="7AF26CD6" w14:textId="77777777" w:rsidR="008455AD" w:rsidRDefault="003C39E5">
      <w:pPr>
        <w:spacing w:line="360" w:lineRule="auto"/>
        <w:ind w:firstLineChars="202" w:firstLine="424"/>
        <w:rPr>
          <w:szCs w:val="21"/>
        </w:rPr>
      </w:pPr>
      <w:r>
        <w:rPr>
          <w:rFonts w:hint="eastAsia"/>
          <w:szCs w:val="21"/>
        </w:rPr>
        <w:t>（二）资产管理人已知的</w:t>
      </w:r>
      <w:r>
        <w:rPr>
          <w:rFonts w:hint="eastAsia"/>
          <w:szCs w:val="21"/>
        </w:rPr>
        <w:t>T+1</w:t>
      </w:r>
      <w:r>
        <w:rPr>
          <w:rFonts w:hint="eastAsia"/>
          <w:szCs w:val="21"/>
        </w:rPr>
        <w:t>日无力补足超</w:t>
      </w:r>
      <w:proofErr w:type="gramStart"/>
      <w:r>
        <w:rPr>
          <w:rFonts w:hint="eastAsia"/>
          <w:szCs w:val="21"/>
        </w:rPr>
        <w:t>买资金</w:t>
      </w:r>
      <w:proofErr w:type="gramEnd"/>
      <w:r>
        <w:rPr>
          <w:rFonts w:hint="eastAsia"/>
          <w:szCs w:val="21"/>
        </w:rPr>
        <w:t>时，应及时通知资产托管人。资产管理人确有需要开展可能</w:t>
      </w:r>
      <w:r>
        <w:rPr>
          <w:rFonts w:hint="eastAsia"/>
          <w:szCs w:val="21"/>
        </w:rPr>
        <w:t>T</w:t>
      </w:r>
      <w:r>
        <w:rPr>
          <w:rFonts w:hint="eastAsia"/>
          <w:szCs w:val="21"/>
        </w:rPr>
        <w:t>＋</w:t>
      </w:r>
      <w:r>
        <w:rPr>
          <w:rFonts w:hint="eastAsia"/>
          <w:szCs w:val="21"/>
        </w:rPr>
        <w:t>1</w:t>
      </w:r>
      <w:r>
        <w:rPr>
          <w:rFonts w:hint="eastAsia"/>
          <w:szCs w:val="21"/>
        </w:rPr>
        <w:t>日日间需使用无标识证券的业务的（如</w:t>
      </w:r>
      <w:r>
        <w:rPr>
          <w:rFonts w:hint="eastAsia"/>
          <w:szCs w:val="21"/>
        </w:rPr>
        <w:t>T</w:t>
      </w:r>
      <w:r>
        <w:rPr>
          <w:rFonts w:hint="eastAsia"/>
          <w:szCs w:val="21"/>
        </w:rPr>
        <w:t>日买入的证券计划用于</w:t>
      </w:r>
      <w:r>
        <w:rPr>
          <w:rFonts w:hint="eastAsia"/>
          <w:szCs w:val="21"/>
        </w:rPr>
        <w:t>T+1</w:t>
      </w:r>
      <w:r>
        <w:rPr>
          <w:rFonts w:hint="eastAsia"/>
          <w:szCs w:val="21"/>
        </w:rPr>
        <w:t>日开展采用实时逐笔</w:t>
      </w:r>
      <w:proofErr w:type="gramStart"/>
      <w:r>
        <w:rPr>
          <w:rFonts w:hint="eastAsia"/>
          <w:szCs w:val="21"/>
        </w:rPr>
        <w:t>全额非</w:t>
      </w:r>
      <w:proofErr w:type="gramEnd"/>
      <w:r>
        <w:rPr>
          <w:rFonts w:hint="eastAsia"/>
          <w:szCs w:val="21"/>
        </w:rPr>
        <w:t>担保结算方式即</w:t>
      </w:r>
      <w:r>
        <w:rPr>
          <w:rFonts w:hint="eastAsia"/>
          <w:szCs w:val="21"/>
        </w:rPr>
        <w:t>RTGS</w:t>
      </w:r>
      <w:r>
        <w:rPr>
          <w:rFonts w:hint="eastAsia"/>
          <w:szCs w:val="21"/>
        </w:rPr>
        <w:t>的交易），可于</w:t>
      </w:r>
      <w:r>
        <w:rPr>
          <w:rFonts w:hint="eastAsia"/>
          <w:szCs w:val="21"/>
        </w:rPr>
        <w:t>T</w:t>
      </w:r>
      <w:r>
        <w:rPr>
          <w:rFonts w:hint="eastAsia"/>
          <w:szCs w:val="21"/>
        </w:rPr>
        <w:t>日</w:t>
      </w:r>
      <w:r>
        <w:rPr>
          <w:rFonts w:hint="eastAsia"/>
          <w:szCs w:val="21"/>
        </w:rPr>
        <w:t>15</w:t>
      </w:r>
      <w:r>
        <w:rPr>
          <w:rFonts w:hint="eastAsia"/>
          <w:szCs w:val="21"/>
        </w:rPr>
        <w:t>：</w:t>
      </w:r>
      <w:r>
        <w:rPr>
          <w:rFonts w:hint="eastAsia"/>
          <w:szCs w:val="21"/>
        </w:rPr>
        <w:t>00</w:t>
      </w:r>
      <w:r>
        <w:rPr>
          <w:rFonts w:hint="eastAsia"/>
          <w:szCs w:val="21"/>
        </w:rPr>
        <w:t>前向资产托管人发送免除标识指令，并按照免除标识指令证券上一日收盘价的</w:t>
      </w:r>
      <w:r>
        <w:rPr>
          <w:rFonts w:hint="eastAsia"/>
          <w:szCs w:val="21"/>
        </w:rPr>
        <w:t>120%</w:t>
      </w:r>
      <w:r>
        <w:rPr>
          <w:rFonts w:hint="eastAsia"/>
          <w:szCs w:val="21"/>
        </w:rPr>
        <w:t>提交现金担保</w:t>
      </w:r>
      <w:proofErr w:type="gramStart"/>
      <w:r>
        <w:rPr>
          <w:rFonts w:hint="eastAsia"/>
          <w:szCs w:val="21"/>
        </w:rPr>
        <w:t>至资产</w:t>
      </w:r>
      <w:proofErr w:type="gramEnd"/>
      <w:r>
        <w:rPr>
          <w:rFonts w:hint="eastAsia"/>
          <w:szCs w:val="21"/>
        </w:rPr>
        <w:t>托管人指定账户（该账户原则上为备付金账户），资产托管人应在现金担保额度范围内于中国结算规定的截止时点前向中国结算申报免除标识指令。</w:t>
      </w:r>
      <w:proofErr w:type="gramStart"/>
      <w:r>
        <w:rPr>
          <w:rFonts w:hint="eastAsia"/>
          <w:szCs w:val="21"/>
        </w:rPr>
        <w:t>若资产</w:t>
      </w:r>
      <w:proofErr w:type="gramEnd"/>
      <w:r>
        <w:rPr>
          <w:rFonts w:hint="eastAsia"/>
          <w:szCs w:val="21"/>
        </w:rPr>
        <w:t>管理人申报免除标识指令后，</w:t>
      </w:r>
      <w:r>
        <w:rPr>
          <w:rFonts w:hint="eastAsia"/>
          <w:szCs w:val="21"/>
        </w:rPr>
        <w:t>T+1</w:t>
      </w:r>
      <w:r>
        <w:rPr>
          <w:rFonts w:hint="eastAsia"/>
          <w:szCs w:val="21"/>
        </w:rPr>
        <w:t>日该证券并未实际开展</w:t>
      </w:r>
      <w:r>
        <w:rPr>
          <w:rFonts w:hint="eastAsia"/>
          <w:szCs w:val="21"/>
        </w:rPr>
        <w:t>RTGS</w:t>
      </w:r>
      <w:r>
        <w:rPr>
          <w:rFonts w:hint="eastAsia"/>
          <w:szCs w:val="21"/>
        </w:rPr>
        <w:t>等</w:t>
      </w:r>
      <w:r>
        <w:rPr>
          <w:rFonts w:hint="eastAsia"/>
          <w:szCs w:val="21"/>
        </w:rPr>
        <w:t>T</w:t>
      </w:r>
      <w:r>
        <w:rPr>
          <w:rFonts w:hint="eastAsia"/>
          <w:szCs w:val="21"/>
        </w:rPr>
        <w:t>＋</w:t>
      </w:r>
      <w:r>
        <w:rPr>
          <w:rFonts w:hint="eastAsia"/>
          <w:szCs w:val="21"/>
        </w:rPr>
        <w:t>1</w:t>
      </w:r>
      <w:r>
        <w:rPr>
          <w:rFonts w:hint="eastAsia"/>
          <w:szCs w:val="21"/>
        </w:rPr>
        <w:t>日日间需使用无标识证券业务，资产托管人后续有权拒绝向中国结算申报资产管理人的免除标识指令。资产托管人不向资产管理人承诺优先标识或免除标识指令申报结果有效。</w:t>
      </w:r>
    </w:p>
    <w:p w14:paraId="41464FBE" w14:textId="77777777" w:rsidR="008455AD" w:rsidRDefault="003C39E5">
      <w:pPr>
        <w:spacing w:line="360" w:lineRule="auto"/>
        <w:ind w:firstLineChars="202" w:firstLine="424"/>
        <w:rPr>
          <w:szCs w:val="21"/>
        </w:rPr>
      </w:pPr>
      <w:r>
        <w:rPr>
          <w:rFonts w:hint="eastAsia"/>
          <w:szCs w:val="21"/>
        </w:rPr>
        <w:t>（三）资产托管人作为结算参与人对中国结算发生资金交收违约的，资产管理人管理资产的相关证券账户所涉“可售交收锁定”证券可能被按照市值由大到小顺序选择证券账户，所选证券账户内的全部“可售交收锁定”证券将被转为“待处置交收锁定”证券，直至足以弥补资产托管人对中国结算的交收违约金额；中国结算有权处置已加设“待处置交收锁定”标识的证券并优先受偿。</w:t>
      </w:r>
    </w:p>
    <w:p w14:paraId="416E0B8F" w14:textId="77777777" w:rsidR="008455AD" w:rsidRDefault="003C39E5">
      <w:pPr>
        <w:spacing w:line="360" w:lineRule="auto"/>
        <w:ind w:firstLineChars="202" w:firstLine="424"/>
        <w:rPr>
          <w:szCs w:val="21"/>
        </w:rPr>
      </w:pPr>
      <w:r>
        <w:rPr>
          <w:rFonts w:hint="eastAsia"/>
          <w:szCs w:val="21"/>
        </w:rPr>
        <w:t>第十七条</w:t>
      </w:r>
      <w:r>
        <w:rPr>
          <w:rFonts w:hint="eastAsia"/>
          <w:szCs w:val="21"/>
        </w:rPr>
        <w:t xml:space="preserve"> </w:t>
      </w:r>
      <w:r>
        <w:rPr>
          <w:rFonts w:hint="eastAsia"/>
          <w:szCs w:val="21"/>
        </w:rPr>
        <w:t>资产管理人某管理资产发生证券交收违约的，资产托管人有权暂不交付该管理资产违约交</w:t>
      </w:r>
      <w:proofErr w:type="gramStart"/>
      <w:r>
        <w:rPr>
          <w:rFonts w:hint="eastAsia"/>
          <w:szCs w:val="21"/>
        </w:rPr>
        <w:t>收证券</w:t>
      </w:r>
      <w:proofErr w:type="gramEnd"/>
      <w:r>
        <w:rPr>
          <w:rFonts w:hint="eastAsia"/>
          <w:szCs w:val="21"/>
        </w:rPr>
        <w:t>对应的价款。中国结算通过冲抵、卖空扣款、延迟交付、强制补购、临时借券或现金结算等机制进行违约处置时，资产管理人应予以配合。资产托管人按中国结算有关违约金的标准向资产管理人收取违约金及资金成本利息。资产管理人须</w:t>
      </w:r>
      <w:r>
        <w:rPr>
          <w:rFonts w:hint="eastAsia"/>
          <w:szCs w:val="21"/>
        </w:rPr>
        <w:t>T+1</w:t>
      </w:r>
      <w:r>
        <w:rPr>
          <w:rFonts w:hint="eastAsia"/>
          <w:szCs w:val="21"/>
        </w:rPr>
        <w:t>日内补足违约交收的相关证券及其权益，资产管理人未能补足的所产生的全部损失由资产管理人承担，收益归托管资产所有。</w:t>
      </w:r>
    </w:p>
    <w:p w14:paraId="35BE3721" w14:textId="77777777" w:rsidR="008455AD" w:rsidRDefault="003C39E5">
      <w:pPr>
        <w:spacing w:line="360" w:lineRule="auto"/>
        <w:ind w:firstLineChars="202" w:firstLine="424"/>
        <w:rPr>
          <w:szCs w:val="21"/>
        </w:rPr>
      </w:pPr>
      <w:r>
        <w:rPr>
          <w:rFonts w:hint="eastAsia"/>
          <w:szCs w:val="21"/>
        </w:rPr>
        <w:t>第十八条</w:t>
      </w:r>
      <w:r>
        <w:rPr>
          <w:rFonts w:hint="eastAsia"/>
          <w:szCs w:val="21"/>
        </w:rPr>
        <w:t xml:space="preserve"> </w:t>
      </w:r>
      <w:r>
        <w:rPr>
          <w:rFonts w:hint="eastAsia"/>
          <w:szCs w:val="21"/>
        </w:rPr>
        <w:t>资产管理人应积极采取各项措施履行资金交收义务，包括并不限于采用自有或其他合法合</w:t>
      </w:r>
      <w:proofErr w:type="gramStart"/>
      <w:r>
        <w:rPr>
          <w:rFonts w:hint="eastAsia"/>
          <w:szCs w:val="21"/>
        </w:rPr>
        <w:t>规</w:t>
      </w:r>
      <w:proofErr w:type="gramEnd"/>
      <w:r>
        <w:rPr>
          <w:rFonts w:hint="eastAsia"/>
          <w:szCs w:val="21"/>
        </w:rPr>
        <w:t>来源资金及时补足待交收金额。如因资产管理</w:t>
      </w:r>
      <w:proofErr w:type="gramStart"/>
      <w:r>
        <w:rPr>
          <w:rFonts w:hint="eastAsia"/>
          <w:szCs w:val="21"/>
        </w:rPr>
        <w:t>人原因</w:t>
      </w:r>
      <w:proofErr w:type="gramEnd"/>
      <w:r>
        <w:rPr>
          <w:rFonts w:hint="eastAsia"/>
          <w:szCs w:val="21"/>
        </w:rPr>
        <w:t>造成资产管理人管理资产、资产托管人实际损失，由资产管理人承担。资产管理人未及时补足资金的，资产托管人有权直接扣划违约资金账户及资产管理人的其他资金结算账户（</w:t>
      </w:r>
      <w:proofErr w:type="gramStart"/>
      <w:r>
        <w:rPr>
          <w:rFonts w:hint="eastAsia"/>
          <w:szCs w:val="21"/>
        </w:rPr>
        <w:t>托管户</w:t>
      </w:r>
      <w:proofErr w:type="gramEnd"/>
      <w:r>
        <w:rPr>
          <w:rFonts w:hint="eastAsia"/>
          <w:szCs w:val="21"/>
        </w:rPr>
        <w:t>除外）的资金，以及按照本协议第二十三条相关条款对资产管理人实施风险管理措施。资产管理人未按约定时点补足透支金额，构成资金交收违约，资产托管人依法按以下方式处理，且资产管理人应予以配合：</w:t>
      </w:r>
    </w:p>
    <w:p w14:paraId="5D55C015" w14:textId="77777777" w:rsidR="008455AD" w:rsidRDefault="003C39E5">
      <w:pPr>
        <w:spacing w:line="360" w:lineRule="auto"/>
        <w:ind w:firstLineChars="202" w:firstLine="424"/>
        <w:outlineLvl w:val="0"/>
        <w:rPr>
          <w:szCs w:val="21"/>
        </w:rPr>
      </w:pPr>
      <w:r>
        <w:rPr>
          <w:rFonts w:hint="eastAsia"/>
          <w:szCs w:val="21"/>
        </w:rPr>
        <w:t>（一）未造成资产托管人对中国结算违约的：</w:t>
      </w:r>
    </w:p>
    <w:p w14:paraId="3DB6D054" w14:textId="77777777" w:rsidR="008455AD" w:rsidRDefault="003C39E5">
      <w:pPr>
        <w:spacing w:line="360" w:lineRule="auto"/>
        <w:ind w:firstLineChars="202" w:firstLine="424"/>
        <w:rPr>
          <w:szCs w:val="21"/>
        </w:rPr>
      </w:pPr>
      <w:r>
        <w:rPr>
          <w:rFonts w:hint="eastAsia"/>
          <w:szCs w:val="21"/>
        </w:rPr>
        <w:t>资产管理人知晓并同意，资产托管人有权向中国结算申报将资产管理人管理资产对应证</w:t>
      </w:r>
      <w:r>
        <w:rPr>
          <w:rFonts w:hint="eastAsia"/>
          <w:szCs w:val="21"/>
        </w:rPr>
        <w:lastRenderedPageBreak/>
        <w:t>券账户内相当于透支金额价值（按照前一交易日的收盘价计算或双方认可的第三方估值基准服务机构提供的估值价格孰高计算）</w:t>
      </w:r>
      <w:r>
        <w:rPr>
          <w:rFonts w:hint="eastAsia"/>
          <w:szCs w:val="21"/>
        </w:rPr>
        <w:t>120%</w:t>
      </w:r>
      <w:r>
        <w:rPr>
          <w:rFonts w:hint="eastAsia"/>
          <w:szCs w:val="21"/>
        </w:rPr>
        <w:t>的净买入证券或已提交至中国结算质押品保管库的回购质押</w:t>
      </w:r>
      <w:proofErr w:type="gramStart"/>
      <w:r>
        <w:rPr>
          <w:rFonts w:hint="eastAsia"/>
          <w:szCs w:val="21"/>
        </w:rPr>
        <w:t>券</w:t>
      </w:r>
      <w:proofErr w:type="gramEnd"/>
      <w:r>
        <w:rPr>
          <w:rFonts w:hint="eastAsia"/>
          <w:szCs w:val="21"/>
        </w:rPr>
        <w:t>划转至资产托管人的证券处置账户，并可以依据有关规定进行处置，申报划转的证券品种、数量可以由资产托管人确定。中国结算根据资产托管人申报的证券品种、数量办理划转。资产管理人亦可按上述规则向资产托管人指定交收担保物，资产托管人可以考虑资产管理人意见后进行申报。资产托管人过错导致资产管理人管理资产合法权益受到损害的，资产管理人可以向资产托管人主张权利，并由资产托管人承担对资产管理人管理资产造成的实际损失。</w:t>
      </w:r>
    </w:p>
    <w:p w14:paraId="2962F32B" w14:textId="77777777" w:rsidR="008455AD" w:rsidRDefault="003C39E5">
      <w:pPr>
        <w:spacing w:line="360" w:lineRule="auto"/>
        <w:ind w:firstLineChars="202" w:firstLine="424"/>
        <w:rPr>
          <w:szCs w:val="21"/>
        </w:rPr>
      </w:pPr>
      <w:r>
        <w:rPr>
          <w:rFonts w:hint="eastAsia"/>
          <w:szCs w:val="21"/>
        </w:rPr>
        <w:t>资产管理人应向资产托管人出具其同意中国结算协助资产托管人划转其证券账户内相应证券的书面文件。资产管理人出具上述书面文件的，视为已取得资产委托人的同意。如资产管理人不配合出具上述同意或确认的书面文件的，资产托管人仍有权按本条的约定办理。</w:t>
      </w:r>
    </w:p>
    <w:p w14:paraId="54178B7E" w14:textId="77777777" w:rsidR="008455AD" w:rsidRDefault="003C39E5">
      <w:pPr>
        <w:spacing w:line="360" w:lineRule="auto"/>
        <w:ind w:firstLineChars="202" w:firstLine="424"/>
        <w:rPr>
          <w:szCs w:val="21"/>
        </w:rPr>
      </w:pPr>
      <w:r>
        <w:rPr>
          <w:rFonts w:hint="eastAsia"/>
          <w:szCs w:val="21"/>
        </w:rPr>
        <w:t>资产管理人应于</w:t>
      </w:r>
      <w:r>
        <w:rPr>
          <w:rFonts w:hint="eastAsia"/>
          <w:szCs w:val="21"/>
        </w:rPr>
        <w:t>T+2</w:t>
      </w:r>
      <w:r>
        <w:rPr>
          <w:rFonts w:hint="eastAsia"/>
          <w:szCs w:val="21"/>
        </w:rPr>
        <w:t>日前向托管账户补足相应资金，包括交收违约金额和利息、违约金（若有）及相关费用。资产托管人确认资产管理人按时足额补足全部应付资金后，应及时向中国结算申请将交收担保</w:t>
      </w:r>
      <w:proofErr w:type="gramStart"/>
      <w:r>
        <w:rPr>
          <w:rFonts w:hint="eastAsia"/>
          <w:szCs w:val="21"/>
        </w:rPr>
        <w:t>物划回资产</w:t>
      </w:r>
      <w:proofErr w:type="gramEnd"/>
      <w:r>
        <w:rPr>
          <w:rFonts w:hint="eastAsia"/>
          <w:szCs w:val="21"/>
        </w:rPr>
        <w:t>管理人证券账户。</w:t>
      </w:r>
      <w:proofErr w:type="gramStart"/>
      <w:r>
        <w:rPr>
          <w:rFonts w:hint="eastAsia"/>
          <w:szCs w:val="21"/>
        </w:rPr>
        <w:t>若资产</w:t>
      </w:r>
      <w:proofErr w:type="gramEnd"/>
      <w:r>
        <w:rPr>
          <w:rFonts w:hint="eastAsia"/>
          <w:szCs w:val="21"/>
        </w:rPr>
        <w:t>管理人未能于</w:t>
      </w:r>
      <w:r>
        <w:rPr>
          <w:rFonts w:hint="eastAsia"/>
          <w:szCs w:val="21"/>
        </w:rPr>
        <w:t>T+2</w:t>
      </w:r>
      <w:r>
        <w:rPr>
          <w:rFonts w:hint="eastAsia"/>
          <w:szCs w:val="21"/>
        </w:rPr>
        <w:t>日补足相应资金，</w:t>
      </w:r>
      <w:r>
        <w:rPr>
          <w:rFonts w:hint="eastAsia"/>
          <w:szCs w:val="21"/>
        </w:rPr>
        <w:t>T+3</w:t>
      </w:r>
      <w:r>
        <w:rPr>
          <w:rFonts w:hint="eastAsia"/>
          <w:szCs w:val="21"/>
        </w:rPr>
        <w:t>日起资产管理人应配合资产托管人对划转证券予以处置。如资产管理人不配合，资产托管人可依法自行对划转证券进行处置，但须及时通知资产管理人，资产托管人该等处置对资产管理人托管资产和资产管理人造成损失的，由资产管理人承担全部责任，资产托管人不承担任何责任。处置所得在扣除处置费用后，应首先用于完成交收及清偿资产管理人的违约责任，有剩余的，将由资产托管人返还资产管理人。如上述资金仍不足以完成交收时，资产托管人有权对资产管理人继续追偿。资产管理人或其管理的资产出资人不得以资产托管人处置该资产时未能做出最佳选择为理由向资产托管人主张权益，亦不得以资产托管人处置该资产时未经资产管理人同意为理由拒绝承担交易结果或向资产托管人主张权益。</w:t>
      </w:r>
    </w:p>
    <w:p w14:paraId="264F3691" w14:textId="77777777" w:rsidR="008455AD" w:rsidRDefault="003C39E5">
      <w:pPr>
        <w:spacing w:line="360" w:lineRule="auto"/>
        <w:ind w:firstLineChars="202" w:firstLine="424"/>
        <w:outlineLvl w:val="0"/>
        <w:rPr>
          <w:szCs w:val="21"/>
        </w:rPr>
      </w:pPr>
      <w:r>
        <w:rPr>
          <w:rFonts w:hint="eastAsia"/>
          <w:szCs w:val="21"/>
        </w:rPr>
        <w:t>（二）造成资产托管人对中国结算违约的：</w:t>
      </w:r>
    </w:p>
    <w:p w14:paraId="47ED31B1" w14:textId="77777777" w:rsidR="008455AD" w:rsidRDefault="003C39E5">
      <w:pPr>
        <w:spacing w:line="360" w:lineRule="auto"/>
        <w:ind w:firstLineChars="202" w:firstLine="424"/>
        <w:rPr>
          <w:szCs w:val="21"/>
        </w:rPr>
      </w:pPr>
      <w:r>
        <w:rPr>
          <w:rFonts w:hint="eastAsia"/>
          <w:szCs w:val="21"/>
        </w:rPr>
        <w:t>资产管理人</w:t>
      </w:r>
      <w:r>
        <w:rPr>
          <w:rFonts w:hint="eastAsia"/>
          <w:szCs w:val="21"/>
        </w:rPr>
        <w:t>T+1</w:t>
      </w:r>
      <w:r>
        <w:rPr>
          <w:rFonts w:hint="eastAsia"/>
          <w:szCs w:val="21"/>
        </w:rPr>
        <w:t>日无法足额履行资金交收时，应于</w:t>
      </w:r>
      <w:r>
        <w:rPr>
          <w:rFonts w:hint="eastAsia"/>
          <w:szCs w:val="21"/>
        </w:rPr>
        <w:t>T+1</w:t>
      </w:r>
      <w:r>
        <w:rPr>
          <w:rFonts w:hint="eastAsia"/>
          <w:szCs w:val="21"/>
        </w:rPr>
        <w:t>日下午</w:t>
      </w:r>
      <w:r>
        <w:rPr>
          <w:rFonts w:hint="eastAsia"/>
          <w:szCs w:val="21"/>
        </w:rPr>
        <w:t>14</w:t>
      </w:r>
      <w:r>
        <w:rPr>
          <w:rFonts w:hint="eastAsia"/>
          <w:szCs w:val="21"/>
        </w:rPr>
        <w:t>：</w:t>
      </w:r>
      <w:r>
        <w:rPr>
          <w:rFonts w:hint="eastAsia"/>
          <w:szCs w:val="21"/>
        </w:rPr>
        <w:t>00</w:t>
      </w:r>
      <w:r>
        <w:rPr>
          <w:rFonts w:hint="eastAsia"/>
          <w:szCs w:val="21"/>
        </w:rPr>
        <w:t>之前向资产托管人书面申报可足额弥补</w:t>
      </w:r>
      <w:r>
        <w:rPr>
          <w:rFonts w:hint="eastAsia"/>
          <w:szCs w:val="21"/>
        </w:rPr>
        <w:t>T+1</w:t>
      </w:r>
      <w:r>
        <w:rPr>
          <w:rFonts w:hint="eastAsia"/>
          <w:szCs w:val="21"/>
        </w:rPr>
        <w:t>日日</w:t>
      </w:r>
      <w:proofErr w:type="gramStart"/>
      <w:r>
        <w:rPr>
          <w:rFonts w:hint="eastAsia"/>
          <w:szCs w:val="21"/>
        </w:rPr>
        <w:t>终资金</w:t>
      </w:r>
      <w:proofErr w:type="gramEnd"/>
      <w:r>
        <w:rPr>
          <w:rFonts w:hint="eastAsia"/>
          <w:szCs w:val="21"/>
        </w:rPr>
        <w:t>交收违约金额的待处置证券，资产托管人应及时向中国结算完成申报。</w:t>
      </w:r>
    </w:p>
    <w:p w14:paraId="7198250B" w14:textId="77777777" w:rsidR="008455AD" w:rsidRDefault="003C39E5">
      <w:pPr>
        <w:spacing w:line="360" w:lineRule="auto"/>
        <w:ind w:firstLineChars="202" w:firstLine="424"/>
        <w:rPr>
          <w:szCs w:val="21"/>
        </w:rPr>
      </w:pPr>
      <w:r>
        <w:rPr>
          <w:rFonts w:hint="eastAsia"/>
          <w:szCs w:val="21"/>
        </w:rPr>
        <w:t>如资产管理人管理资产当日不涉及可售交收锁定证券的，应按前述（一）条款指定交收担保物。</w:t>
      </w:r>
      <w:proofErr w:type="gramStart"/>
      <w:r>
        <w:rPr>
          <w:rFonts w:hint="eastAsia"/>
          <w:szCs w:val="21"/>
        </w:rPr>
        <w:t>若资产</w:t>
      </w:r>
      <w:proofErr w:type="gramEnd"/>
      <w:r>
        <w:rPr>
          <w:rFonts w:hint="eastAsia"/>
          <w:szCs w:val="21"/>
        </w:rPr>
        <w:t>管理人未按时申报待处置证券和交收担保物，资产托管人有权在资产管理人该违约资产证券范围内自行确定和申报待处置证券及交收担保物，并通知资产管理人。若因资产管理人无法提交足额的待处置证券和交收担保物、未按时申报或申报错误而造成资产托管人对中国结算发生资金交收违约，进而导致中国结算采取交收违约处理措施而产生的资产托管人</w:t>
      </w:r>
      <w:r>
        <w:rPr>
          <w:rFonts w:hint="eastAsia"/>
          <w:szCs w:val="21"/>
        </w:rPr>
        <w:lastRenderedPageBreak/>
        <w:t>全部实际损失，由资产管理人承担。</w:t>
      </w:r>
    </w:p>
    <w:p w14:paraId="74D21DB7" w14:textId="77777777" w:rsidR="008455AD" w:rsidRDefault="003C39E5">
      <w:pPr>
        <w:spacing w:line="360" w:lineRule="auto"/>
        <w:ind w:firstLineChars="202" w:firstLine="424"/>
        <w:rPr>
          <w:szCs w:val="21"/>
        </w:rPr>
      </w:pPr>
      <w:r>
        <w:rPr>
          <w:rFonts w:hint="eastAsia"/>
          <w:szCs w:val="21"/>
        </w:rPr>
        <w:t>资产管理人于</w:t>
      </w:r>
      <w:r>
        <w:rPr>
          <w:rFonts w:hint="eastAsia"/>
          <w:szCs w:val="21"/>
        </w:rPr>
        <w:t>T+2</w:t>
      </w:r>
      <w:r>
        <w:rPr>
          <w:rFonts w:hint="eastAsia"/>
          <w:szCs w:val="21"/>
        </w:rPr>
        <w:t>日向资产托管人补足相应资金的，包括交收违约金额和利息、违约金（若有）及相关费用，资产托管人在中国结算规定时间前向中国结算补足上述资金，中国结算将相应证券账户</w:t>
      </w:r>
      <w:proofErr w:type="gramStart"/>
      <w:r>
        <w:rPr>
          <w:rFonts w:hint="eastAsia"/>
          <w:szCs w:val="21"/>
        </w:rPr>
        <w:t>中证券</w:t>
      </w:r>
      <w:proofErr w:type="gramEnd"/>
      <w:r>
        <w:rPr>
          <w:rFonts w:hint="eastAsia"/>
          <w:szCs w:val="21"/>
        </w:rPr>
        <w:t>的“待处置交收锁定”标识解除。</w:t>
      </w:r>
    </w:p>
    <w:p w14:paraId="3BCAE619" w14:textId="77777777" w:rsidR="008455AD" w:rsidRDefault="003C39E5">
      <w:pPr>
        <w:spacing w:line="360" w:lineRule="auto"/>
        <w:ind w:firstLineChars="202" w:firstLine="424"/>
        <w:rPr>
          <w:szCs w:val="21"/>
        </w:rPr>
      </w:pPr>
      <w:r>
        <w:rPr>
          <w:rFonts w:hint="eastAsia"/>
          <w:szCs w:val="21"/>
        </w:rPr>
        <w:t>T+3</w:t>
      </w:r>
      <w:r>
        <w:rPr>
          <w:rFonts w:hint="eastAsia"/>
          <w:szCs w:val="21"/>
        </w:rPr>
        <w:t>日起，如资产托管人作为结算参与人仍未能向中国结算补足相应资金的，中国结算将处置待处置证券及其权益，资产管理人应知晓并配合。中国结算处置后，资金仍有不足导致中国结算向资产托管人追索的，资产托管人有权要求资产管理人立即支付交收违约金额和利息、违约金（若有）及相关费用等。</w:t>
      </w:r>
      <w:proofErr w:type="gramStart"/>
      <w:r>
        <w:rPr>
          <w:rFonts w:hint="eastAsia"/>
          <w:szCs w:val="21"/>
        </w:rPr>
        <w:t>若资产</w:t>
      </w:r>
      <w:proofErr w:type="gramEnd"/>
      <w:r>
        <w:rPr>
          <w:rFonts w:hint="eastAsia"/>
          <w:szCs w:val="21"/>
        </w:rPr>
        <w:t>管理人未支付导致资产托管人垫付的，资产托管人将继续向资产管理人追索，并要求资产管理人进一步承担赔偿责任。</w:t>
      </w:r>
    </w:p>
    <w:p w14:paraId="71EA2738" w14:textId="77777777" w:rsidR="008455AD" w:rsidRDefault="003C39E5">
      <w:pPr>
        <w:spacing w:line="360" w:lineRule="auto"/>
        <w:ind w:firstLineChars="202" w:firstLine="424"/>
        <w:rPr>
          <w:szCs w:val="21"/>
        </w:rPr>
      </w:pPr>
      <w:r>
        <w:rPr>
          <w:rFonts w:hint="eastAsia"/>
          <w:szCs w:val="21"/>
        </w:rPr>
        <w:t>第十九条</w:t>
      </w:r>
      <w:r>
        <w:rPr>
          <w:rFonts w:hint="eastAsia"/>
          <w:szCs w:val="21"/>
        </w:rPr>
        <w:t xml:space="preserve"> </w:t>
      </w:r>
      <w:r>
        <w:rPr>
          <w:rFonts w:hint="eastAsia"/>
          <w:szCs w:val="21"/>
        </w:rPr>
        <w:t>资产管理人应根据《债券质押式回购交易结算风险控制指引》内容建立健全内部风险控制机制，并结合自身风险承受能力，对融资回购规模、融资回购规模增长率、回购融资负债率、标准</w:t>
      </w:r>
      <w:proofErr w:type="gramStart"/>
      <w:r>
        <w:rPr>
          <w:rFonts w:hint="eastAsia"/>
          <w:szCs w:val="21"/>
        </w:rPr>
        <w:t>券</w:t>
      </w:r>
      <w:proofErr w:type="gramEnd"/>
      <w:r>
        <w:rPr>
          <w:rFonts w:hint="eastAsia"/>
          <w:szCs w:val="21"/>
        </w:rPr>
        <w:t>使用率、低信用等级质押</w:t>
      </w:r>
      <w:proofErr w:type="gramStart"/>
      <w:r>
        <w:rPr>
          <w:rFonts w:hint="eastAsia"/>
          <w:szCs w:val="21"/>
        </w:rPr>
        <w:t>券入</w:t>
      </w:r>
      <w:proofErr w:type="gramEnd"/>
      <w:r>
        <w:rPr>
          <w:rFonts w:hint="eastAsia"/>
          <w:szCs w:val="21"/>
        </w:rPr>
        <w:t>库占比、单一发行人质</w:t>
      </w:r>
      <w:proofErr w:type="gramStart"/>
      <w:r>
        <w:rPr>
          <w:rFonts w:hint="eastAsia"/>
          <w:szCs w:val="21"/>
        </w:rPr>
        <w:t>押券入库集中</w:t>
      </w:r>
      <w:proofErr w:type="gramEnd"/>
      <w:r>
        <w:rPr>
          <w:rFonts w:hint="eastAsia"/>
          <w:szCs w:val="21"/>
        </w:rPr>
        <w:t>度、流动性情况、欠库次数等风险因素进行检测并控制，并建立压力测试机制。资产管理人及其管理资产不得直接或通过其他利益相关方，为发行人使用自己发行的信用类债券开展融资回购交易提供便利；同时应密切关注中国结算和证券交易所或其他全国性证券交易场所发布的相关信息，及时做好应对安排，严格防范融资回购交易发生欠库和资金交收违约风险。</w:t>
      </w:r>
    </w:p>
    <w:p w14:paraId="3EEF7CE4" w14:textId="77777777" w:rsidR="008455AD" w:rsidRDefault="003C39E5">
      <w:pPr>
        <w:spacing w:line="360" w:lineRule="auto"/>
        <w:ind w:firstLineChars="202" w:firstLine="424"/>
        <w:rPr>
          <w:szCs w:val="21"/>
        </w:rPr>
      </w:pPr>
      <w:r>
        <w:rPr>
          <w:rFonts w:hint="eastAsia"/>
          <w:szCs w:val="21"/>
        </w:rPr>
        <w:t>第二十条</w:t>
      </w:r>
      <w:r>
        <w:rPr>
          <w:rFonts w:hint="eastAsia"/>
          <w:szCs w:val="21"/>
        </w:rPr>
        <w:t xml:space="preserve"> </w:t>
      </w:r>
      <w:r>
        <w:rPr>
          <w:rFonts w:hint="eastAsia"/>
          <w:szCs w:val="21"/>
        </w:rPr>
        <w:t>资产管理人应积极配合资产托管人完成《债券质押式回购交易结算风险控制指引》项下要求资产托管人对资产管理人进行的定期综合评估及采取的其他风险控制措施要求；积极配合资产托管人履行法律法规、监管机构、登记结算机构等有权机构对资产托管人的履职要求，如因资产管理人未予以配合的，应承担由此给资产托管人造成的全部实际损失。双方应建立日常沟通机制，资产托管人向资产管理人发送违规提示或转发中国结算违规提示时，资产管理</w:t>
      </w:r>
      <w:proofErr w:type="gramStart"/>
      <w:r>
        <w:rPr>
          <w:rFonts w:hint="eastAsia"/>
          <w:szCs w:val="21"/>
        </w:rPr>
        <w:t>人应第一时间</w:t>
      </w:r>
      <w:proofErr w:type="gramEnd"/>
      <w:r>
        <w:rPr>
          <w:rFonts w:hint="eastAsia"/>
          <w:szCs w:val="21"/>
        </w:rPr>
        <w:t>配合资产托管人对违规情况进行处理，并向资产托管人反馈违规处理报告。</w:t>
      </w:r>
    </w:p>
    <w:p w14:paraId="0496FFE3" w14:textId="77777777" w:rsidR="008455AD" w:rsidRDefault="003C39E5">
      <w:pPr>
        <w:spacing w:line="360" w:lineRule="auto"/>
        <w:ind w:firstLineChars="202" w:firstLine="424"/>
        <w:rPr>
          <w:szCs w:val="21"/>
        </w:rPr>
      </w:pPr>
      <w:r>
        <w:rPr>
          <w:rFonts w:hint="eastAsia"/>
          <w:szCs w:val="21"/>
        </w:rPr>
        <w:t>第二十一条</w:t>
      </w:r>
      <w:r>
        <w:rPr>
          <w:rFonts w:hint="eastAsia"/>
          <w:szCs w:val="21"/>
        </w:rPr>
        <w:t xml:space="preserve"> </w:t>
      </w:r>
      <w:r>
        <w:rPr>
          <w:rFonts w:hint="eastAsia"/>
          <w:szCs w:val="21"/>
        </w:rPr>
        <w:t>为防范资产管理人管理资产参与交易所质押式回购类业务带来的资金交收风险，双方应遵守以下约定：</w:t>
      </w:r>
    </w:p>
    <w:p w14:paraId="2FE35EC3" w14:textId="77777777" w:rsidR="008455AD" w:rsidRDefault="003C39E5">
      <w:pPr>
        <w:spacing w:line="360" w:lineRule="auto"/>
        <w:ind w:firstLineChars="202" w:firstLine="424"/>
        <w:rPr>
          <w:szCs w:val="21"/>
        </w:rPr>
      </w:pPr>
      <w:r>
        <w:rPr>
          <w:rFonts w:hint="eastAsia"/>
          <w:szCs w:val="21"/>
        </w:rPr>
        <w:t>（一）资产管理人应主动加强质押</w:t>
      </w:r>
      <w:proofErr w:type="gramStart"/>
      <w:r>
        <w:rPr>
          <w:rFonts w:hint="eastAsia"/>
          <w:szCs w:val="21"/>
        </w:rPr>
        <w:t>券</w:t>
      </w:r>
      <w:proofErr w:type="gramEnd"/>
      <w:r>
        <w:rPr>
          <w:rFonts w:hint="eastAsia"/>
          <w:szCs w:val="21"/>
        </w:rPr>
        <w:t>管理，对于可能发生欠库的产品应及时主动进行补</w:t>
      </w:r>
      <w:proofErr w:type="gramStart"/>
      <w:r>
        <w:rPr>
          <w:rFonts w:hint="eastAsia"/>
          <w:szCs w:val="21"/>
        </w:rPr>
        <w:t>券</w:t>
      </w:r>
      <w:proofErr w:type="gramEnd"/>
      <w:r>
        <w:rPr>
          <w:rFonts w:hint="eastAsia"/>
          <w:szCs w:val="21"/>
        </w:rPr>
        <w:t>或提交现金担保品。资产托管人发现资产管理人有可能发生欠库的，资产托管人应通知资产管理人补</w:t>
      </w:r>
      <w:proofErr w:type="gramStart"/>
      <w:r>
        <w:rPr>
          <w:rFonts w:hint="eastAsia"/>
          <w:szCs w:val="21"/>
        </w:rPr>
        <w:t>券</w:t>
      </w:r>
      <w:proofErr w:type="gramEnd"/>
      <w:r>
        <w:rPr>
          <w:rFonts w:hint="eastAsia"/>
          <w:szCs w:val="21"/>
        </w:rPr>
        <w:t>；</w:t>
      </w:r>
      <w:proofErr w:type="gramStart"/>
      <w:r>
        <w:rPr>
          <w:rFonts w:hint="eastAsia"/>
          <w:szCs w:val="21"/>
        </w:rPr>
        <w:t>若资产</w:t>
      </w:r>
      <w:proofErr w:type="gramEnd"/>
      <w:r>
        <w:rPr>
          <w:rFonts w:hint="eastAsia"/>
          <w:szCs w:val="21"/>
        </w:rPr>
        <w:t>管理人无法进行补</w:t>
      </w:r>
      <w:proofErr w:type="gramStart"/>
      <w:r>
        <w:rPr>
          <w:rFonts w:hint="eastAsia"/>
          <w:szCs w:val="21"/>
        </w:rPr>
        <w:t>券</w:t>
      </w:r>
      <w:proofErr w:type="gramEnd"/>
      <w:r>
        <w:rPr>
          <w:rFonts w:hint="eastAsia"/>
          <w:szCs w:val="21"/>
        </w:rPr>
        <w:t>，需要提交现金担保品的，应当在</w:t>
      </w:r>
      <w:r>
        <w:rPr>
          <w:rFonts w:hint="eastAsia"/>
          <w:szCs w:val="21"/>
        </w:rPr>
        <w:t>T+1</w:t>
      </w:r>
      <w:r>
        <w:rPr>
          <w:rFonts w:hint="eastAsia"/>
          <w:szCs w:val="21"/>
        </w:rPr>
        <w:t>日</w:t>
      </w:r>
      <w:r>
        <w:rPr>
          <w:rFonts w:hint="eastAsia"/>
          <w:szCs w:val="21"/>
        </w:rPr>
        <w:t>11</w:t>
      </w:r>
      <w:r>
        <w:rPr>
          <w:rFonts w:hint="eastAsia"/>
          <w:szCs w:val="21"/>
        </w:rPr>
        <w:t>点前，按照资产托管人要求发送现金担保品划款指令。资产管理人有义务配合补</w:t>
      </w:r>
      <w:proofErr w:type="gramStart"/>
      <w:r>
        <w:rPr>
          <w:rFonts w:hint="eastAsia"/>
          <w:szCs w:val="21"/>
        </w:rPr>
        <w:t>券</w:t>
      </w:r>
      <w:proofErr w:type="gramEnd"/>
      <w:r>
        <w:rPr>
          <w:rFonts w:hint="eastAsia"/>
          <w:szCs w:val="21"/>
        </w:rPr>
        <w:t>、提交现金担保品并根据通知要求反馈资产托管人相关信息。</w:t>
      </w:r>
    </w:p>
    <w:p w14:paraId="40B73AA1" w14:textId="77777777" w:rsidR="008455AD" w:rsidRDefault="003C39E5">
      <w:pPr>
        <w:spacing w:line="360" w:lineRule="auto"/>
        <w:ind w:firstLineChars="202" w:firstLine="424"/>
        <w:rPr>
          <w:szCs w:val="21"/>
        </w:rPr>
      </w:pPr>
      <w:r>
        <w:rPr>
          <w:rFonts w:hint="eastAsia"/>
          <w:szCs w:val="21"/>
        </w:rPr>
        <w:t>（二）</w:t>
      </w:r>
      <w:proofErr w:type="gramStart"/>
      <w:r>
        <w:rPr>
          <w:rFonts w:hint="eastAsia"/>
          <w:szCs w:val="21"/>
        </w:rPr>
        <w:t>若资产</w:t>
      </w:r>
      <w:proofErr w:type="gramEnd"/>
      <w:r>
        <w:rPr>
          <w:rFonts w:hint="eastAsia"/>
          <w:szCs w:val="21"/>
        </w:rPr>
        <w:t>管理人未按要求完成补</w:t>
      </w:r>
      <w:proofErr w:type="gramStart"/>
      <w:r>
        <w:rPr>
          <w:rFonts w:hint="eastAsia"/>
          <w:szCs w:val="21"/>
        </w:rPr>
        <w:t>券</w:t>
      </w:r>
      <w:proofErr w:type="gramEnd"/>
      <w:r>
        <w:rPr>
          <w:rFonts w:hint="eastAsia"/>
          <w:szCs w:val="21"/>
        </w:rPr>
        <w:t>，造成欠库的，资产管理人应及时弥补回购欠库扣</w:t>
      </w:r>
      <w:r>
        <w:rPr>
          <w:rFonts w:hint="eastAsia"/>
          <w:szCs w:val="21"/>
        </w:rPr>
        <w:lastRenderedPageBreak/>
        <w:t>款金额，并补充提交质押</w:t>
      </w:r>
      <w:proofErr w:type="gramStart"/>
      <w:r>
        <w:rPr>
          <w:rFonts w:hint="eastAsia"/>
          <w:szCs w:val="21"/>
        </w:rPr>
        <w:t>券</w:t>
      </w:r>
      <w:proofErr w:type="gramEnd"/>
      <w:r>
        <w:rPr>
          <w:rFonts w:hint="eastAsia"/>
          <w:szCs w:val="21"/>
        </w:rPr>
        <w:t>或压缩融资规模，若出现连续欠库，资产管理人应根据《中国证券登记结算有限责任公司上海</w:t>
      </w:r>
      <w:r>
        <w:rPr>
          <w:rFonts w:hint="eastAsia"/>
          <w:szCs w:val="21"/>
        </w:rPr>
        <w:t>/</w:t>
      </w:r>
      <w:r>
        <w:rPr>
          <w:rFonts w:hint="eastAsia"/>
          <w:szCs w:val="21"/>
        </w:rPr>
        <w:t>深圳分公司结算账户管理及资金结算业务指南》相关规定，交付回购欠库扣款金额和欠库违约金，履行资金交收义务。</w:t>
      </w:r>
    </w:p>
    <w:p w14:paraId="5050F985" w14:textId="77777777" w:rsidR="008455AD" w:rsidRDefault="003C39E5">
      <w:pPr>
        <w:spacing w:line="360" w:lineRule="auto"/>
        <w:ind w:firstLineChars="202" w:firstLine="424"/>
        <w:rPr>
          <w:szCs w:val="21"/>
        </w:rPr>
      </w:pPr>
      <w:r>
        <w:rPr>
          <w:rFonts w:hint="eastAsia"/>
          <w:szCs w:val="21"/>
        </w:rPr>
        <w:t>第二十二条</w:t>
      </w:r>
      <w:r>
        <w:rPr>
          <w:rFonts w:hint="eastAsia"/>
          <w:szCs w:val="21"/>
        </w:rPr>
        <w:t xml:space="preserve"> </w:t>
      </w:r>
      <w:r>
        <w:rPr>
          <w:rFonts w:hint="eastAsia"/>
          <w:szCs w:val="21"/>
        </w:rPr>
        <w:t>资产管理人应积极采取各项措施履行回购交易资金交收义务，包括并不限于：采用自有或其他资金及时补足待交收金额。若因资产管理</w:t>
      </w:r>
      <w:proofErr w:type="gramStart"/>
      <w:r>
        <w:rPr>
          <w:rFonts w:hint="eastAsia"/>
          <w:szCs w:val="21"/>
        </w:rPr>
        <w:t>人原因</w:t>
      </w:r>
      <w:proofErr w:type="gramEnd"/>
      <w:r>
        <w:rPr>
          <w:rFonts w:hint="eastAsia"/>
          <w:szCs w:val="21"/>
        </w:rPr>
        <w:t>发生资金交收违约，资产托管人有权对违约资金账户及资产管理人的其他资金结算账户（</w:t>
      </w:r>
      <w:proofErr w:type="gramStart"/>
      <w:r>
        <w:rPr>
          <w:rFonts w:hint="eastAsia"/>
          <w:szCs w:val="21"/>
        </w:rPr>
        <w:t>托管户</w:t>
      </w:r>
      <w:proofErr w:type="gramEnd"/>
      <w:r>
        <w:rPr>
          <w:rFonts w:hint="eastAsia"/>
          <w:szCs w:val="21"/>
        </w:rPr>
        <w:t>除外）实施见</w:t>
      </w:r>
      <w:proofErr w:type="gramStart"/>
      <w:r>
        <w:rPr>
          <w:rFonts w:hint="eastAsia"/>
          <w:szCs w:val="21"/>
        </w:rPr>
        <w:t>款即扣等</w:t>
      </w:r>
      <w:proofErr w:type="gramEnd"/>
      <w:r>
        <w:rPr>
          <w:rFonts w:hint="eastAsia"/>
          <w:szCs w:val="21"/>
        </w:rPr>
        <w:t>方式，以及按照本协议第二十三条相关条款对资产管理人实施风险管理措施。资产管理人知晓并确认，资产管理人管理资产中提交入库的债券将作为资产托管人相关结算备付金账户偿还融资回购到期购回款的质押</w:t>
      </w:r>
      <w:proofErr w:type="gramStart"/>
      <w:r>
        <w:rPr>
          <w:rFonts w:hint="eastAsia"/>
          <w:szCs w:val="21"/>
        </w:rPr>
        <w:t>券</w:t>
      </w:r>
      <w:proofErr w:type="gramEnd"/>
      <w:r>
        <w:rPr>
          <w:rFonts w:hint="eastAsia"/>
          <w:szCs w:val="21"/>
        </w:rPr>
        <w:t>，</w:t>
      </w:r>
      <w:proofErr w:type="gramStart"/>
      <w:r>
        <w:rPr>
          <w:rFonts w:hint="eastAsia"/>
          <w:szCs w:val="21"/>
        </w:rPr>
        <w:t>若资产</w:t>
      </w:r>
      <w:proofErr w:type="gramEnd"/>
      <w:r>
        <w:rPr>
          <w:rFonts w:hint="eastAsia"/>
          <w:szCs w:val="21"/>
        </w:rPr>
        <w:t>管理人债券回购交收违约，资产托管人有权依照中国结算相关规则进行处理。具体处理方式如下：</w:t>
      </w:r>
    </w:p>
    <w:p w14:paraId="4D8144A6" w14:textId="77777777" w:rsidR="008455AD" w:rsidRDefault="003C39E5">
      <w:pPr>
        <w:spacing w:line="360" w:lineRule="auto"/>
        <w:ind w:firstLineChars="202" w:firstLine="424"/>
        <w:rPr>
          <w:szCs w:val="21"/>
        </w:rPr>
      </w:pPr>
      <w:r>
        <w:rPr>
          <w:rFonts w:hint="eastAsia"/>
          <w:szCs w:val="21"/>
        </w:rPr>
        <w:t>（一）如发生资金交收违约风险，资产管理人认可并同意以下事项：</w:t>
      </w:r>
    </w:p>
    <w:p w14:paraId="73336C45" w14:textId="77777777" w:rsidR="008455AD" w:rsidRDefault="003C39E5">
      <w:pPr>
        <w:spacing w:line="360" w:lineRule="auto"/>
        <w:ind w:firstLineChars="202" w:firstLine="424"/>
        <w:rPr>
          <w:szCs w:val="21"/>
        </w:rPr>
      </w:pPr>
      <w:r>
        <w:rPr>
          <w:rFonts w:hint="eastAsia"/>
          <w:szCs w:val="21"/>
        </w:rPr>
        <w:t>资产管理人或其管理的资产应在融资回购业务应付资金交收违约后的第一个交易日</w:t>
      </w:r>
      <w:r>
        <w:rPr>
          <w:rFonts w:hint="eastAsia"/>
          <w:szCs w:val="21"/>
        </w:rPr>
        <w:t>12</w:t>
      </w:r>
      <w:r>
        <w:rPr>
          <w:rFonts w:hint="eastAsia"/>
          <w:szCs w:val="21"/>
        </w:rPr>
        <w:t>︰</w:t>
      </w:r>
      <w:r>
        <w:rPr>
          <w:rFonts w:hint="eastAsia"/>
          <w:szCs w:val="21"/>
        </w:rPr>
        <w:t>00</w:t>
      </w:r>
      <w:r>
        <w:rPr>
          <w:rFonts w:hint="eastAsia"/>
          <w:szCs w:val="21"/>
        </w:rPr>
        <w:t>前，支付融资回购业务应付资金及违约金。资产管理人未支付融资回购业务应付资金及违约金的，资产管理人应向资产托管人具体指定违约资产证券账户中足额可供处置的质押</w:t>
      </w:r>
      <w:proofErr w:type="gramStart"/>
      <w:r>
        <w:rPr>
          <w:rFonts w:hint="eastAsia"/>
          <w:szCs w:val="21"/>
        </w:rPr>
        <w:t>券</w:t>
      </w:r>
      <w:proofErr w:type="gramEnd"/>
      <w:r>
        <w:rPr>
          <w:rFonts w:hint="eastAsia"/>
          <w:szCs w:val="21"/>
        </w:rPr>
        <w:t>明细（质押</w:t>
      </w:r>
      <w:proofErr w:type="gramStart"/>
      <w:r>
        <w:rPr>
          <w:rFonts w:hint="eastAsia"/>
          <w:szCs w:val="21"/>
        </w:rPr>
        <w:t>券</w:t>
      </w:r>
      <w:proofErr w:type="gramEnd"/>
      <w:r>
        <w:rPr>
          <w:rFonts w:hint="eastAsia"/>
          <w:szCs w:val="21"/>
        </w:rPr>
        <w:t>种类、数量和处置顺序）；资产托管人有权按照中国证监会、交易所、中国结算等机构制定的有关规定，要求资产管理人处置该违约资产。</w:t>
      </w:r>
      <w:proofErr w:type="gramStart"/>
      <w:r>
        <w:rPr>
          <w:rFonts w:hint="eastAsia"/>
          <w:szCs w:val="21"/>
        </w:rPr>
        <w:t>若资产</w:t>
      </w:r>
      <w:proofErr w:type="gramEnd"/>
      <w:r>
        <w:rPr>
          <w:rFonts w:hint="eastAsia"/>
          <w:szCs w:val="21"/>
        </w:rPr>
        <w:t>管理人未及时处置该违约资产，资产托管人有权向中国结算申请将资产管理人违约资产证券账户中的资产划转至资产托管人专用证券清偿账户。资产管理人或其管理的资产出资人不得以资产托管人处置该资产时未能做出最佳选择为理由向资产托管人主张权益，亦不得以资产托管人处置该资产时未经资产管理人同意为理由拒绝承担交易结果或向资产托管人主张权益。</w:t>
      </w:r>
    </w:p>
    <w:p w14:paraId="16CD7659" w14:textId="77777777" w:rsidR="008455AD" w:rsidRDefault="003C39E5">
      <w:pPr>
        <w:spacing w:line="360" w:lineRule="auto"/>
        <w:ind w:firstLineChars="202" w:firstLine="424"/>
        <w:rPr>
          <w:szCs w:val="21"/>
        </w:rPr>
      </w:pPr>
      <w:r>
        <w:rPr>
          <w:rFonts w:hint="eastAsia"/>
          <w:szCs w:val="21"/>
        </w:rPr>
        <w:t>（二）资产管理人管理的违约资产中，可供处分的质押</w:t>
      </w:r>
      <w:proofErr w:type="gramStart"/>
      <w:r>
        <w:rPr>
          <w:rFonts w:hint="eastAsia"/>
          <w:szCs w:val="21"/>
        </w:rPr>
        <w:t>券</w:t>
      </w:r>
      <w:proofErr w:type="gramEnd"/>
      <w:r>
        <w:rPr>
          <w:rFonts w:hint="eastAsia"/>
          <w:szCs w:val="21"/>
        </w:rPr>
        <w:t>处分所得不足以弥补其相关未支付融资回购业务应付资金、利息、违约金及处分质押</w:t>
      </w:r>
      <w:proofErr w:type="gramStart"/>
      <w:r>
        <w:rPr>
          <w:rFonts w:hint="eastAsia"/>
          <w:szCs w:val="21"/>
        </w:rPr>
        <w:t>券</w:t>
      </w:r>
      <w:proofErr w:type="gramEnd"/>
      <w:r>
        <w:rPr>
          <w:rFonts w:hint="eastAsia"/>
          <w:szCs w:val="21"/>
        </w:rPr>
        <w:t>产生的全部费用等款项时，资产托管人有权对该资产证券账户内的其他证券采取冻结或划转等措施继续追索。在冻结或划转证券后的两个交易日内，如果资产管理人或其管理的违约资产补足上述不足款项，资产托管人将返还冻结或扣取的证券，否则，从第三个交易日起，资产托管人有权变卖冻结或扣取的证券，以抵补前款所述款项。由此造成的实际损失由资产管理人承担。</w:t>
      </w:r>
    </w:p>
    <w:p w14:paraId="634201BB" w14:textId="77777777" w:rsidR="008455AD" w:rsidRDefault="003C39E5">
      <w:pPr>
        <w:spacing w:line="360" w:lineRule="auto"/>
        <w:ind w:firstLineChars="202" w:firstLine="424"/>
        <w:rPr>
          <w:szCs w:val="21"/>
        </w:rPr>
      </w:pPr>
      <w:r>
        <w:rPr>
          <w:rFonts w:hint="eastAsia"/>
          <w:szCs w:val="21"/>
        </w:rPr>
        <w:t>第二十三条</w:t>
      </w:r>
      <w:r>
        <w:rPr>
          <w:rFonts w:hint="eastAsia"/>
          <w:szCs w:val="21"/>
        </w:rPr>
        <w:t xml:space="preserve"> </w:t>
      </w:r>
      <w:r>
        <w:rPr>
          <w:rFonts w:hint="eastAsia"/>
          <w:szCs w:val="21"/>
        </w:rPr>
        <w:t>资产托管人根据自身的风险控制管理要求，有权基于资产管理人以下风险特征对资产管理人采取差异化的风险管理措施：</w:t>
      </w:r>
    </w:p>
    <w:p w14:paraId="7649551F" w14:textId="77777777" w:rsidR="008455AD" w:rsidRDefault="003C39E5">
      <w:pPr>
        <w:spacing w:line="360" w:lineRule="auto"/>
        <w:ind w:firstLineChars="202" w:firstLine="424"/>
        <w:rPr>
          <w:szCs w:val="21"/>
        </w:rPr>
      </w:pPr>
      <w:r>
        <w:rPr>
          <w:rFonts w:hint="eastAsia"/>
          <w:szCs w:val="21"/>
        </w:rPr>
        <w:t>（一）连续</w:t>
      </w:r>
      <w:r>
        <w:rPr>
          <w:rFonts w:hint="eastAsia"/>
          <w:szCs w:val="21"/>
        </w:rPr>
        <w:t>5</w:t>
      </w:r>
      <w:r>
        <w:rPr>
          <w:rFonts w:hint="eastAsia"/>
          <w:szCs w:val="21"/>
        </w:rPr>
        <w:t>个交易日出现融资负债率超</w:t>
      </w:r>
      <w:r>
        <w:rPr>
          <w:rFonts w:hint="eastAsia"/>
          <w:szCs w:val="21"/>
        </w:rPr>
        <w:t>80%</w:t>
      </w:r>
      <w:r>
        <w:rPr>
          <w:rFonts w:hint="eastAsia"/>
          <w:szCs w:val="21"/>
        </w:rPr>
        <w:t>（利率类债券</w:t>
      </w:r>
      <w:proofErr w:type="gramStart"/>
      <w:r>
        <w:rPr>
          <w:rFonts w:hint="eastAsia"/>
          <w:szCs w:val="21"/>
        </w:rPr>
        <w:t>入库占</w:t>
      </w:r>
      <w:proofErr w:type="gramEnd"/>
      <w:r>
        <w:rPr>
          <w:rFonts w:hint="eastAsia"/>
          <w:szCs w:val="21"/>
        </w:rPr>
        <w:t>比超过</w:t>
      </w:r>
      <w:r>
        <w:rPr>
          <w:rFonts w:hint="eastAsia"/>
          <w:szCs w:val="21"/>
        </w:rPr>
        <w:t>80%</w:t>
      </w:r>
      <w:r>
        <w:rPr>
          <w:rFonts w:hint="eastAsia"/>
          <w:szCs w:val="21"/>
        </w:rPr>
        <w:t>的，该比例可放宽至</w:t>
      </w:r>
      <w:r>
        <w:rPr>
          <w:rFonts w:hint="eastAsia"/>
          <w:szCs w:val="21"/>
        </w:rPr>
        <w:t>90%</w:t>
      </w:r>
      <w:r>
        <w:rPr>
          <w:rFonts w:hint="eastAsia"/>
          <w:szCs w:val="21"/>
        </w:rPr>
        <w:t>）；</w:t>
      </w:r>
    </w:p>
    <w:p w14:paraId="76537F91" w14:textId="77777777" w:rsidR="008455AD" w:rsidRDefault="003C39E5">
      <w:pPr>
        <w:spacing w:line="360" w:lineRule="auto"/>
        <w:ind w:firstLineChars="202" w:firstLine="424"/>
        <w:rPr>
          <w:szCs w:val="21"/>
        </w:rPr>
      </w:pPr>
      <w:r>
        <w:rPr>
          <w:rFonts w:hint="eastAsia"/>
          <w:szCs w:val="21"/>
        </w:rPr>
        <w:lastRenderedPageBreak/>
        <w:t>（二）连续</w:t>
      </w:r>
      <w:r>
        <w:rPr>
          <w:rFonts w:hint="eastAsia"/>
          <w:szCs w:val="21"/>
        </w:rPr>
        <w:t>5</w:t>
      </w:r>
      <w:r>
        <w:rPr>
          <w:rFonts w:hint="eastAsia"/>
          <w:szCs w:val="21"/>
        </w:rPr>
        <w:t>个交易日出现</w:t>
      </w:r>
      <w:r>
        <w:rPr>
          <w:rFonts w:hint="eastAsia"/>
          <w:szCs w:val="21"/>
        </w:rPr>
        <w:t>AA+</w:t>
      </w:r>
      <w:r>
        <w:rPr>
          <w:rFonts w:hint="eastAsia"/>
          <w:szCs w:val="21"/>
        </w:rPr>
        <w:t>级、</w:t>
      </w:r>
      <w:r>
        <w:rPr>
          <w:rFonts w:hint="eastAsia"/>
          <w:szCs w:val="21"/>
        </w:rPr>
        <w:t xml:space="preserve">AA </w:t>
      </w:r>
      <w:r>
        <w:rPr>
          <w:rFonts w:hint="eastAsia"/>
          <w:szCs w:val="21"/>
        </w:rPr>
        <w:t>级信用债入库集中度占比超过</w:t>
      </w:r>
      <w:r>
        <w:rPr>
          <w:rFonts w:hint="eastAsia"/>
          <w:szCs w:val="21"/>
        </w:rPr>
        <w:t xml:space="preserve"> 10%</w:t>
      </w:r>
      <w:r>
        <w:rPr>
          <w:rFonts w:hint="eastAsia"/>
          <w:szCs w:val="21"/>
        </w:rPr>
        <w:t>；</w:t>
      </w:r>
    </w:p>
    <w:p w14:paraId="7C51E0DF" w14:textId="77777777" w:rsidR="008455AD" w:rsidRDefault="003C39E5">
      <w:pPr>
        <w:spacing w:line="360" w:lineRule="auto"/>
        <w:ind w:firstLineChars="202" w:firstLine="424"/>
        <w:rPr>
          <w:szCs w:val="21"/>
        </w:rPr>
      </w:pPr>
      <w:r>
        <w:rPr>
          <w:rFonts w:hint="eastAsia"/>
          <w:szCs w:val="21"/>
        </w:rPr>
        <w:t>（三）连续</w:t>
      </w:r>
      <w:r>
        <w:rPr>
          <w:rFonts w:hint="eastAsia"/>
          <w:szCs w:val="21"/>
        </w:rPr>
        <w:t>5</w:t>
      </w:r>
      <w:r>
        <w:rPr>
          <w:rFonts w:hint="eastAsia"/>
          <w:szCs w:val="21"/>
        </w:rPr>
        <w:t>个交易日出现单一发行人信用类债券入库担保集中度超标，即：对于上月日均回购未到期规模小于</w:t>
      </w:r>
      <w:r>
        <w:rPr>
          <w:rFonts w:hint="eastAsia"/>
          <w:szCs w:val="21"/>
        </w:rPr>
        <w:t>2</w:t>
      </w:r>
      <w:r>
        <w:rPr>
          <w:rFonts w:hint="eastAsia"/>
          <w:szCs w:val="21"/>
        </w:rPr>
        <w:t>亿元的，单一发行人信用类债券入库担保集中度高于</w:t>
      </w:r>
      <w:r>
        <w:rPr>
          <w:rFonts w:hint="eastAsia"/>
          <w:szCs w:val="21"/>
        </w:rPr>
        <w:t>50%</w:t>
      </w:r>
      <w:r>
        <w:rPr>
          <w:rFonts w:hint="eastAsia"/>
          <w:szCs w:val="21"/>
        </w:rPr>
        <w:t>；对于上月日均回购未到期规模大于</w:t>
      </w:r>
      <w:r>
        <w:rPr>
          <w:rFonts w:hint="eastAsia"/>
          <w:szCs w:val="21"/>
        </w:rPr>
        <w:t>2</w:t>
      </w:r>
      <w:r>
        <w:rPr>
          <w:rFonts w:hint="eastAsia"/>
          <w:szCs w:val="21"/>
        </w:rPr>
        <w:t>亿元（含</w:t>
      </w:r>
      <w:r>
        <w:rPr>
          <w:rFonts w:hint="eastAsia"/>
          <w:szCs w:val="21"/>
        </w:rPr>
        <w:t>2</w:t>
      </w:r>
      <w:r>
        <w:rPr>
          <w:rFonts w:hint="eastAsia"/>
          <w:szCs w:val="21"/>
        </w:rPr>
        <w:t>亿元）的，单一发行人信用类债券入库担保集中度高于</w:t>
      </w:r>
      <w:r>
        <w:rPr>
          <w:rFonts w:hint="eastAsia"/>
          <w:szCs w:val="21"/>
        </w:rPr>
        <w:t>30%</w:t>
      </w:r>
      <w:r>
        <w:rPr>
          <w:rFonts w:hint="eastAsia"/>
          <w:szCs w:val="21"/>
        </w:rPr>
        <w:t>；</w:t>
      </w:r>
      <w:r>
        <w:rPr>
          <w:rFonts w:hint="eastAsia"/>
          <w:szCs w:val="21"/>
        </w:rPr>
        <w:t xml:space="preserve"> </w:t>
      </w:r>
    </w:p>
    <w:p w14:paraId="6C2CCD4F" w14:textId="77777777" w:rsidR="008455AD" w:rsidRDefault="003C39E5">
      <w:pPr>
        <w:spacing w:line="360" w:lineRule="auto"/>
        <w:ind w:firstLineChars="202" w:firstLine="424"/>
        <w:rPr>
          <w:szCs w:val="21"/>
        </w:rPr>
      </w:pPr>
      <w:r>
        <w:rPr>
          <w:rFonts w:hint="eastAsia"/>
          <w:szCs w:val="21"/>
        </w:rPr>
        <w:t>（四）一个自然月内出现</w:t>
      </w:r>
      <w:r>
        <w:rPr>
          <w:rFonts w:hint="eastAsia"/>
          <w:szCs w:val="21"/>
        </w:rPr>
        <w:t>1</w:t>
      </w:r>
      <w:r>
        <w:rPr>
          <w:rFonts w:hint="eastAsia"/>
          <w:szCs w:val="21"/>
        </w:rPr>
        <w:t>次及以上资金交收违约；</w:t>
      </w:r>
    </w:p>
    <w:p w14:paraId="0DCD4B1C" w14:textId="77777777" w:rsidR="008455AD" w:rsidRDefault="003C39E5">
      <w:pPr>
        <w:spacing w:line="360" w:lineRule="auto"/>
        <w:ind w:firstLineChars="202" w:firstLine="424"/>
        <w:rPr>
          <w:szCs w:val="21"/>
        </w:rPr>
      </w:pPr>
      <w:r>
        <w:rPr>
          <w:rFonts w:hint="eastAsia"/>
          <w:szCs w:val="21"/>
        </w:rPr>
        <w:t>（五）一个自然月内累计出现</w:t>
      </w:r>
      <w:r>
        <w:rPr>
          <w:rFonts w:hint="eastAsia"/>
          <w:szCs w:val="21"/>
        </w:rPr>
        <w:t>2</w:t>
      </w:r>
      <w:r>
        <w:rPr>
          <w:rFonts w:hint="eastAsia"/>
          <w:szCs w:val="21"/>
        </w:rPr>
        <w:t>日（含</w:t>
      </w:r>
      <w:r>
        <w:rPr>
          <w:rFonts w:hint="eastAsia"/>
          <w:szCs w:val="21"/>
        </w:rPr>
        <w:t>2</w:t>
      </w:r>
      <w:r>
        <w:rPr>
          <w:rFonts w:hint="eastAsia"/>
          <w:szCs w:val="21"/>
        </w:rPr>
        <w:t>日）以上发生回购欠库的情形；</w:t>
      </w:r>
    </w:p>
    <w:p w14:paraId="17C72AF2" w14:textId="77777777" w:rsidR="008455AD" w:rsidRDefault="003C39E5">
      <w:pPr>
        <w:spacing w:line="360" w:lineRule="auto"/>
        <w:ind w:firstLineChars="202" w:firstLine="424"/>
        <w:rPr>
          <w:szCs w:val="21"/>
        </w:rPr>
      </w:pPr>
      <w:r>
        <w:rPr>
          <w:rFonts w:hint="eastAsia"/>
          <w:szCs w:val="21"/>
        </w:rPr>
        <w:t>（六）资产托管人认定的其他高风险情形。</w:t>
      </w:r>
    </w:p>
    <w:p w14:paraId="4EC73B1D" w14:textId="77777777" w:rsidR="008455AD" w:rsidRDefault="003C39E5">
      <w:pPr>
        <w:spacing w:line="360" w:lineRule="auto"/>
        <w:ind w:firstLineChars="202" w:firstLine="424"/>
        <w:rPr>
          <w:szCs w:val="21"/>
        </w:rPr>
      </w:pPr>
      <w:r>
        <w:rPr>
          <w:rFonts w:hint="eastAsia"/>
          <w:szCs w:val="21"/>
        </w:rPr>
        <w:t>资产托管人采取</w:t>
      </w:r>
      <w:proofErr w:type="gramStart"/>
      <w:r>
        <w:rPr>
          <w:rFonts w:hint="eastAsia"/>
          <w:szCs w:val="21"/>
        </w:rPr>
        <w:t>的风控措施</w:t>
      </w:r>
      <w:proofErr w:type="gramEnd"/>
      <w:r>
        <w:rPr>
          <w:rFonts w:hint="eastAsia"/>
          <w:szCs w:val="21"/>
        </w:rPr>
        <w:t>包括并不限于：</w:t>
      </w:r>
    </w:p>
    <w:p w14:paraId="4C33A006" w14:textId="77777777" w:rsidR="008455AD" w:rsidRDefault="003C39E5">
      <w:pPr>
        <w:spacing w:line="360" w:lineRule="auto"/>
        <w:ind w:firstLineChars="202" w:firstLine="424"/>
        <w:rPr>
          <w:szCs w:val="21"/>
        </w:rPr>
      </w:pPr>
      <w:r>
        <w:rPr>
          <w:rFonts w:hint="eastAsia"/>
          <w:szCs w:val="21"/>
        </w:rPr>
        <w:t>（一）要求其降低回购规模或将交易所债券质押式回购调整为</w:t>
      </w:r>
      <w:proofErr w:type="gramStart"/>
      <w:r>
        <w:rPr>
          <w:rFonts w:hint="eastAsia"/>
          <w:szCs w:val="21"/>
        </w:rPr>
        <w:t>协议式正回购</w:t>
      </w:r>
      <w:proofErr w:type="gramEnd"/>
      <w:r>
        <w:rPr>
          <w:rFonts w:hint="eastAsia"/>
          <w:szCs w:val="21"/>
        </w:rPr>
        <w:t>；</w:t>
      </w:r>
      <w:r>
        <w:rPr>
          <w:rFonts w:hint="eastAsia"/>
          <w:szCs w:val="21"/>
        </w:rPr>
        <w:t xml:space="preserve"> </w:t>
      </w:r>
    </w:p>
    <w:p w14:paraId="738EF3DF" w14:textId="77777777" w:rsidR="008455AD" w:rsidRDefault="003C39E5">
      <w:pPr>
        <w:spacing w:line="360" w:lineRule="auto"/>
        <w:ind w:firstLineChars="202" w:firstLine="424"/>
        <w:rPr>
          <w:szCs w:val="21"/>
        </w:rPr>
      </w:pPr>
      <w:r>
        <w:rPr>
          <w:rFonts w:hint="eastAsia"/>
          <w:szCs w:val="21"/>
        </w:rPr>
        <w:t>（二）要求其降低某只或某些债券的</w:t>
      </w:r>
      <w:proofErr w:type="gramStart"/>
      <w:r>
        <w:rPr>
          <w:rFonts w:hint="eastAsia"/>
          <w:szCs w:val="21"/>
        </w:rPr>
        <w:t>入库占</w:t>
      </w:r>
      <w:proofErr w:type="gramEnd"/>
      <w:r>
        <w:rPr>
          <w:rFonts w:hint="eastAsia"/>
          <w:szCs w:val="21"/>
        </w:rPr>
        <w:t>比或置换交易所质押</w:t>
      </w:r>
      <w:proofErr w:type="gramStart"/>
      <w:r>
        <w:rPr>
          <w:rFonts w:hint="eastAsia"/>
          <w:szCs w:val="21"/>
        </w:rPr>
        <w:t>券</w:t>
      </w:r>
      <w:proofErr w:type="gramEnd"/>
      <w:r>
        <w:rPr>
          <w:rFonts w:hint="eastAsia"/>
          <w:szCs w:val="21"/>
        </w:rPr>
        <w:t>；</w:t>
      </w:r>
      <w:r>
        <w:rPr>
          <w:rFonts w:hint="eastAsia"/>
          <w:szCs w:val="21"/>
        </w:rPr>
        <w:t xml:space="preserve"> </w:t>
      </w:r>
    </w:p>
    <w:p w14:paraId="4E2EAF37" w14:textId="77777777" w:rsidR="008455AD" w:rsidRDefault="003C39E5">
      <w:pPr>
        <w:spacing w:line="360" w:lineRule="auto"/>
        <w:ind w:firstLineChars="202" w:firstLine="424"/>
        <w:rPr>
          <w:szCs w:val="21"/>
        </w:rPr>
      </w:pPr>
      <w:r>
        <w:rPr>
          <w:rFonts w:hint="eastAsia"/>
          <w:szCs w:val="21"/>
        </w:rPr>
        <w:t>（三）对托管资产征收额外结算保证金、最低备付金；</w:t>
      </w:r>
      <w:r>
        <w:rPr>
          <w:rFonts w:hint="eastAsia"/>
          <w:szCs w:val="21"/>
        </w:rPr>
        <w:t xml:space="preserve"> </w:t>
      </w:r>
    </w:p>
    <w:p w14:paraId="7004BEE6" w14:textId="77777777" w:rsidR="008455AD" w:rsidRDefault="003C39E5">
      <w:pPr>
        <w:spacing w:line="360" w:lineRule="auto"/>
        <w:ind w:firstLineChars="202" w:firstLine="424"/>
        <w:rPr>
          <w:szCs w:val="21"/>
        </w:rPr>
      </w:pPr>
      <w:r>
        <w:rPr>
          <w:rFonts w:hint="eastAsia"/>
          <w:szCs w:val="21"/>
        </w:rPr>
        <w:t>（四）提请中国结算、证券交易所或其他全国性证券交易场所对托管资产采取相关自律监管措施，或者限制其融资回购交易；</w:t>
      </w:r>
      <w:r>
        <w:rPr>
          <w:rFonts w:hint="eastAsia"/>
          <w:szCs w:val="21"/>
        </w:rPr>
        <w:t xml:space="preserve"> </w:t>
      </w:r>
    </w:p>
    <w:p w14:paraId="011C694E" w14:textId="77777777" w:rsidR="008455AD" w:rsidRDefault="003C39E5">
      <w:pPr>
        <w:spacing w:line="360" w:lineRule="auto"/>
        <w:ind w:firstLineChars="202" w:firstLine="424"/>
        <w:rPr>
          <w:szCs w:val="21"/>
        </w:rPr>
      </w:pPr>
      <w:r>
        <w:rPr>
          <w:rFonts w:hint="eastAsia"/>
          <w:szCs w:val="21"/>
        </w:rPr>
        <w:t>（五）按照中国结算标准计收违约资金的利息和违约金；</w:t>
      </w:r>
    </w:p>
    <w:p w14:paraId="3A00909B" w14:textId="77777777" w:rsidR="008455AD" w:rsidRDefault="003C39E5">
      <w:pPr>
        <w:spacing w:line="360" w:lineRule="auto"/>
        <w:ind w:firstLineChars="202" w:firstLine="424"/>
        <w:rPr>
          <w:szCs w:val="21"/>
        </w:rPr>
      </w:pPr>
      <w:r>
        <w:rPr>
          <w:rFonts w:hint="eastAsia"/>
          <w:szCs w:val="21"/>
        </w:rPr>
        <w:t>（六）调高资产管理人管理的托管资产的最低备付金比例；</w:t>
      </w:r>
    </w:p>
    <w:p w14:paraId="42B857C9" w14:textId="77777777" w:rsidR="008455AD" w:rsidRDefault="003C39E5">
      <w:pPr>
        <w:spacing w:line="360" w:lineRule="auto"/>
        <w:ind w:firstLineChars="202" w:firstLine="424"/>
        <w:rPr>
          <w:szCs w:val="21"/>
        </w:rPr>
      </w:pPr>
      <w:r>
        <w:rPr>
          <w:rFonts w:hint="eastAsia"/>
          <w:szCs w:val="21"/>
        </w:rPr>
        <w:t>（七）向中国证监会各派出机构或行业协会报告；</w:t>
      </w:r>
      <w:r>
        <w:rPr>
          <w:rFonts w:hint="eastAsia"/>
          <w:szCs w:val="21"/>
        </w:rPr>
        <w:t xml:space="preserve"> </w:t>
      </w:r>
    </w:p>
    <w:p w14:paraId="350C9848" w14:textId="77777777" w:rsidR="008455AD" w:rsidRDefault="003C39E5">
      <w:pPr>
        <w:spacing w:line="360" w:lineRule="auto"/>
        <w:ind w:firstLineChars="202" w:firstLine="424"/>
        <w:rPr>
          <w:szCs w:val="21"/>
        </w:rPr>
      </w:pPr>
      <w:r>
        <w:rPr>
          <w:rFonts w:hint="eastAsia"/>
          <w:szCs w:val="21"/>
        </w:rPr>
        <w:t>（八）暂停为其提供相关结算业务及相关证券交易服务或将结算模式变更为券商结算模式；</w:t>
      </w:r>
    </w:p>
    <w:p w14:paraId="3F3AC8F7" w14:textId="77777777" w:rsidR="008455AD" w:rsidRDefault="003C39E5">
      <w:pPr>
        <w:spacing w:line="360" w:lineRule="auto"/>
        <w:ind w:firstLineChars="202" w:firstLine="424"/>
        <w:rPr>
          <w:szCs w:val="21"/>
        </w:rPr>
      </w:pPr>
      <w:r>
        <w:rPr>
          <w:rFonts w:hint="eastAsia"/>
          <w:szCs w:val="21"/>
        </w:rPr>
        <w:t>（九）记录诚信档案，并向中国结算提交；</w:t>
      </w:r>
    </w:p>
    <w:p w14:paraId="4D3C7828" w14:textId="77777777" w:rsidR="008455AD" w:rsidRDefault="003C39E5">
      <w:pPr>
        <w:spacing w:line="360" w:lineRule="auto"/>
        <w:ind w:firstLineChars="202" w:firstLine="424"/>
        <w:rPr>
          <w:szCs w:val="21"/>
        </w:rPr>
      </w:pPr>
      <w:r>
        <w:rPr>
          <w:rFonts w:hint="eastAsia"/>
          <w:szCs w:val="21"/>
        </w:rPr>
        <w:t>（十）资产托管人认为必要的其他措施。</w:t>
      </w:r>
    </w:p>
    <w:p w14:paraId="23DA7ADD" w14:textId="77777777" w:rsidR="008455AD" w:rsidRDefault="003C39E5">
      <w:pPr>
        <w:spacing w:line="360" w:lineRule="auto"/>
        <w:ind w:firstLineChars="202" w:firstLine="424"/>
        <w:rPr>
          <w:szCs w:val="21"/>
        </w:rPr>
      </w:pPr>
      <w:r>
        <w:rPr>
          <w:rFonts w:hint="eastAsia"/>
          <w:szCs w:val="21"/>
        </w:rPr>
        <w:t>上述风险管理措施待引发该措施的特征修正后，根据监管部门或相关行业协会意见（如有），经双方商定后终止。</w:t>
      </w:r>
    </w:p>
    <w:p w14:paraId="0FA82C15" w14:textId="77777777" w:rsidR="008455AD" w:rsidRDefault="003C39E5">
      <w:pPr>
        <w:spacing w:line="360" w:lineRule="auto"/>
        <w:ind w:firstLineChars="202" w:firstLine="424"/>
        <w:rPr>
          <w:szCs w:val="21"/>
        </w:rPr>
      </w:pPr>
      <w:r>
        <w:rPr>
          <w:rFonts w:hint="eastAsia"/>
          <w:szCs w:val="21"/>
        </w:rPr>
        <w:t>第二十四条</w:t>
      </w:r>
      <w:r>
        <w:rPr>
          <w:rFonts w:hint="eastAsia"/>
          <w:szCs w:val="21"/>
        </w:rPr>
        <w:t xml:space="preserve"> </w:t>
      </w:r>
      <w:r>
        <w:rPr>
          <w:rFonts w:hint="eastAsia"/>
          <w:szCs w:val="21"/>
        </w:rPr>
        <w:t>资产管理人应遵守有关法律法规及监管部门、自律机构的要求，以及本协议约定，在发生融资回购交易时，发生超出法律法规或监管规定的指标要求的（发生日为</w:t>
      </w:r>
      <w:r>
        <w:rPr>
          <w:rFonts w:hint="eastAsia"/>
          <w:szCs w:val="21"/>
        </w:rPr>
        <w:t>T</w:t>
      </w:r>
      <w:r>
        <w:rPr>
          <w:rFonts w:hint="eastAsia"/>
          <w:szCs w:val="21"/>
        </w:rPr>
        <w:t>日），资产管理人须在发生之日起</w:t>
      </w:r>
      <w:r>
        <w:rPr>
          <w:rFonts w:hint="eastAsia"/>
          <w:szCs w:val="21"/>
        </w:rPr>
        <w:t>5</w:t>
      </w:r>
      <w:r>
        <w:rPr>
          <w:rFonts w:hint="eastAsia"/>
          <w:szCs w:val="21"/>
        </w:rPr>
        <w:t>个交易日内对其管理的资产回购未到期余额、质押</w:t>
      </w:r>
      <w:proofErr w:type="gramStart"/>
      <w:r>
        <w:rPr>
          <w:rFonts w:hint="eastAsia"/>
          <w:szCs w:val="21"/>
        </w:rPr>
        <w:t>券</w:t>
      </w:r>
      <w:proofErr w:type="gramEnd"/>
      <w:r>
        <w:rPr>
          <w:rFonts w:hint="eastAsia"/>
          <w:szCs w:val="21"/>
        </w:rPr>
        <w:t>、托管债券及信用债等标的及业务要素及时进行调整，直至符合上述限制。</w:t>
      </w:r>
    </w:p>
    <w:p w14:paraId="41AFD328" w14:textId="77777777" w:rsidR="008455AD" w:rsidRDefault="003C39E5">
      <w:pPr>
        <w:spacing w:line="360" w:lineRule="auto"/>
        <w:ind w:firstLineChars="202" w:firstLine="424"/>
        <w:rPr>
          <w:szCs w:val="21"/>
        </w:rPr>
      </w:pPr>
      <w:r>
        <w:rPr>
          <w:rFonts w:hint="eastAsia"/>
          <w:szCs w:val="21"/>
        </w:rPr>
        <w:t>第二十五条</w:t>
      </w:r>
      <w:r>
        <w:rPr>
          <w:rFonts w:hint="eastAsia"/>
          <w:szCs w:val="21"/>
        </w:rPr>
        <w:t xml:space="preserve"> </w:t>
      </w:r>
      <w:r>
        <w:rPr>
          <w:rFonts w:hint="eastAsia"/>
          <w:szCs w:val="21"/>
        </w:rPr>
        <w:t>根据《中国证券登记结算有限责任公司深圳分公司港股通存管结算业务指南》和《中国证券登记结算有限责任公司上海分公司港股通存管结算业务指南》的要求，开展港股通公司行为处理业务（以下简称“港股通公司行动”），资产托管人和资产管理人应遵守以下约</w:t>
      </w:r>
      <w:r>
        <w:rPr>
          <w:rFonts w:hint="eastAsia"/>
          <w:szCs w:val="21"/>
        </w:rPr>
        <w:lastRenderedPageBreak/>
        <w:t>定：</w:t>
      </w:r>
    </w:p>
    <w:p w14:paraId="114481D9" w14:textId="77777777" w:rsidR="008455AD" w:rsidRDefault="003C39E5">
      <w:pPr>
        <w:spacing w:line="360" w:lineRule="auto"/>
        <w:ind w:firstLineChars="202" w:firstLine="424"/>
        <w:rPr>
          <w:szCs w:val="21"/>
        </w:rPr>
      </w:pPr>
      <w:r>
        <w:rPr>
          <w:rFonts w:hint="eastAsia"/>
          <w:szCs w:val="21"/>
        </w:rPr>
        <w:t>（一）资产管理人如果无法接收中国结算发送的港股通公司行动信息文件，应及时向资产托管人申请转发获取，并提供两个以上联系人及邮箱或资产管理人的</w:t>
      </w:r>
      <w:proofErr w:type="gramStart"/>
      <w:r>
        <w:rPr>
          <w:rFonts w:hint="eastAsia"/>
          <w:szCs w:val="21"/>
        </w:rPr>
        <w:t>深证通小站</w:t>
      </w:r>
      <w:proofErr w:type="gramEnd"/>
      <w:r>
        <w:rPr>
          <w:rFonts w:hint="eastAsia"/>
          <w:szCs w:val="21"/>
        </w:rPr>
        <w:t>号；资产托管人向资产管理人预留联系人邮箱或双方认可的其他方式转发中国结算港股通公司行动信息文件，不对港股通公司行动信息文件进行解析、修改等处理，涉及文件业务种类、内容、格式以中国结算发送为准；</w:t>
      </w:r>
    </w:p>
    <w:p w14:paraId="0C360CEB" w14:textId="77777777" w:rsidR="008455AD" w:rsidRDefault="003C39E5">
      <w:pPr>
        <w:spacing w:line="360" w:lineRule="auto"/>
        <w:ind w:firstLineChars="202" w:firstLine="424"/>
        <w:rPr>
          <w:szCs w:val="21"/>
        </w:rPr>
      </w:pPr>
      <w:r>
        <w:rPr>
          <w:rFonts w:hint="eastAsia"/>
          <w:szCs w:val="21"/>
        </w:rPr>
        <w:t>（二）资产管理人应及时关注港股通公司行动信息文件，如有港股通公司行动按照中国结算规定需资产托管人协助申报的业务需求，应按照中国结算规定的申报文件格式、内容填写要求，不晚于申报截止日</w:t>
      </w:r>
      <w:r>
        <w:rPr>
          <w:rFonts w:hint="eastAsia"/>
          <w:szCs w:val="21"/>
        </w:rPr>
        <w:t>14</w:t>
      </w:r>
      <w:r>
        <w:rPr>
          <w:rFonts w:hint="eastAsia"/>
          <w:szCs w:val="21"/>
        </w:rPr>
        <w:t>：</w:t>
      </w:r>
      <w:r>
        <w:rPr>
          <w:rFonts w:hint="eastAsia"/>
          <w:szCs w:val="21"/>
        </w:rPr>
        <w:t>00</w:t>
      </w:r>
      <w:r>
        <w:rPr>
          <w:rFonts w:hint="eastAsia"/>
          <w:szCs w:val="21"/>
        </w:rPr>
        <w:t>前发送资产托管人并进行电话确认，资产托管人不承担对申报文件内容审核及修改责任，资产托管人完成申报后将中国结算反馈的受理状态以邮件或者双方约定的方式通知资产管理人，资产管理人根据中国结算反馈的受理状态查看申报是否被中国结算受理。</w:t>
      </w:r>
    </w:p>
    <w:p w14:paraId="109A57DC" w14:textId="77777777" w:rsidR="008455AD" w:rsidRDefault="003C39E5">
      <w:pPr>
        <w:spacing w:line="360" w:lineRule="auto"/>
        <w:ind w:firstLineChars="202" w:firstLine="424"/>
        <w:rPr>
          <w:szCs w:val="21"/>
        </w:rPr>
      </w:pPr>
      <w:r>
        <w:rPr>
          <w:rFonts w:hint="eastAsia"/>
          <w:szCs w:val="21"/>
        </w:rPr>
        <w:t>（三）</w:t>
      </w:r>
      <w:proofErr w:type="gramStart"/>
      <w:r>
        <w:rPr>
          <w:rFonts w:hint="eastAsia"/>
          <w:szCs w:val="21"/>
        </w:rPr>
        <w:t>若资产</w:t>
      </w:r>
      <w:proofErr w:type="gramEnd"/>
      <w:r>
        <w:rPr>
          <w:rFonts w:hint="eastAsia"/>
          <w:szCs w:val="21"/>
        </w:rPr>
        <w:t>管理人修改申报内容，应在申报截止日</w:t>
      </w:r>
      <w:r>
        <w:rPr>
          <w:rFonts w:hint="eastAsia"/>
          <w:szCs w:val="21"/>
        </w:rPr>
        <w:t>14</w:t>
      </w:r>
      <w:r>
        <w:rPr>
          <w:rFonts w:hint="eastAsia"/>
          <w:szCs w:val="21"/>
        </w:rPr>
        <w:t>：</w:t>
      </w:r>
      <w:r>
        <w:rPr>
          <w:rFonts w:hint="eastAsia"/>
          <w:szCs w:val="21"/>
        </w:rPr>
        <w:t>00</w:t>
      </w:r>
      <w:r>
        <w:rPr>
          <w:rFonts w:hint="eastAsia"/>
          <w:szCs w:val="21"/>
        </w:rPr>
        <w:t>前重新填写申报文件并发送资产托管人进行申报。</w:t>
      </w:r>
      <w:proofErr w:type="gramStart"/>
      <w:r>
        <w:rPr>
          <w:rFonts w:hint="eastAsia"/>
          <w:szCs w:val="21"/>
        </w:rPr>
        <w:t>若资产</w:t>
      </w:r>
      <w:proofErr w:type="gramEnd"/>
      <w:r>
        <w:rPr>
          <w:rFonts w:hint="eastAsia"/>
          <w:szCs w:val="21"/>
        </w:rPr>
        <w:t>管理人未在本协议约定时间内提交修改后的申报内容，而资产托管人已经向中国结算报送并被受理的，由此产生的一切后果由资产管理人自行承担，资产托管人对此不承担任何责任。</w:t>
      </w:r>
    </w:p>
    <w:p w14:paraId="0C294726" w14:textId="77777777" w:rsidR="008455AD" w:rsidRDefault="003C39E5">
      <w:pPr>
        <w:spacing w:line="360" w:lineRule="auto"/>
        <w:ind w:firstLineChars="202" w:firstLine="424"/>
        <w:rPr>
          <w:szCs w:val="21"/>
        </w:rPr>
      </w:pPr>
      <w:r>
        <w:rPr>
          <w:rFonts w:hint="eastAsia"/>
          <w:szCs w:val="21"/>
        </w:rPr>
        <w:t>第二十六条</w:t>
      </w:r>
      <w:r>
        <w:rPr>
          <w:rFonts w:hint="eastAsia"/>
          <w:szCs w:val="21"/>
        </w:rPr>
        <w:t xml:space="preserve"> </w:t>
      </w:r>
      <w:r>
        <w:rPr>
          <w:rFonts w:hint="eastAsia"/>
          <w:szCs w:val="21"/>
        </w:rPr>
        <w:t>根据《内地与香港股票市场交易互联互通机制登记、存管、结算业务实施细则》和《中国证券登记结算有限责任公司上海</w:t>
      </w:r>
      <w:r>
        <w:rPr>
          <w:rFonts w:hint="eastAsia"/>
          <w:szCs w:val="21"/>
        </w:rPr>
        <w:t>/</w:t>
      </w:r>
      <w:r>
        <w:rPr>
          <w:rFonts w:hint="eastAsia"/>
          <w:szCs w:val="21"/>
        </w:rPr>
        <w:t>深圳分公司港股通存管结算业务指南》要求，资产管理人管理资产投资参与港股</w:t>
      </w:r>
      <w:proofErr w:type="gramStart"/>
      <w:r>
        <w:rPr>
          <w:rFonts w:hint="eastAsia"/>
          <w:szCs w:val="21"/>
        </w:rPr>
        <w:t>通交易</w:t>
      </w:r>
      <w:proofErr w:type="gramEnd"/>
      <w:r>
        <w:rPr>
          <w:rFonts w:hint="eastAsia"/>
          <w:szCs w:val="21"/>
        </w:rPr>
        <w:t>的，资产管理人应保证在</w:t>
      </w:r>
      <w:r>
        <w:rPr>
          <w:rFonts w:hint="eastAsia"/>
          <w:szCs w:val="21"/>
        </w:rPr>
        <w:t>T+1</w:t>
      </w:r>
      <w:r>
        <w:rPr>
          <w:rFonts w:hint="eastAsia"/>
          <w:szCs w:val="21"/>
        </w:rPr>
        <w:t>日</w:t>
      </w:r>
      <w:r>
        <w:rPr>
          <w:rFonts w:hint="eastAsia"/>
          <w:szCs w:val="21"/>
        </w:rPr>
        <w:t>9</w:t>
      </w:r>
      <w:r>
        <w:rPr>
          <w:rFonts w:hint="eastAsia"/>
          <w:szCs w:val="21"/>
        </w:rPr>
        <w:t>：</w:t>
      </w:r>
      <w:r>
        <w:rPr>
          <w:rFonts w:hint="eastAsia"/>
          <w:szCs w:val="21"/>
        </w:rPr>
        <w:t>30</w:t>
      </w:r>
      <w:r>
        <w:rPr>
          <w:rFonts w:hint="eastAsia"/>
          <w:szCs w:val="21"/>
        </w:rPr>
        <w:t>之前有足够的头寸用于港股通</w:t>
      </w:r>
      <w:r>
        <w:rPr>
          <w:rFonts w:hint="eastAsia"/>
          <w:szCs w:val="21"/>
        </w:rPr>
        <w:t>T+1</w:t>
      </w:r>
      <w:r>
        <w:rPr>
          <w:rFonts w:hint="eastAsia"/>
          <w:szCs w:val="21"/>
        </w:rPr>
        <w:t>日公司行动、证券组合费和风</w:t>
      </w:r>
      <w:proofErr w:type="gramStart"/>
      <w:r>
        <w:rPr>
          <w:rFonts w:hint="eastAsia"/>
          <w:szCs w:val="21"/>
        </w:rPr>
        <w:t>控资金</w:t>
      </w:r>
      <w:proofErr w:type="gramEnd"/>
      <w:r>
        <w:rPr>
          <w:rFonts w:hint="eastAsia"/>
          <w:szCs w:val="21"/>
        </w:rPr>
        <w:t>的交收，在</w:t>
      </w:r>
      <w:r>
        <w:rPr>
          <w:rFonts w:hint="eastAsia"/>
          <w:szCs w:val="21"/>
        </w:rPr>
        <w:t>T+1</w:t>
      </w:r>
      <w:r>
        <w:rPr>
          <w:rFonts w:hint="eastAsia"/>
          <w:szCs w:val="21"/>
        </w:rPr>
        <w:t>日</w:t>
      </w:r>
      <w:r>
        <w:rPr>
          <w:rFonts w:hint="eastAsia"/>
          <w:szCs w:val="21"/>
        </w:rPr>
        <w:t>14</w:t>
      </w:r>
      <w:r>
        <w:rPr>
          <w:rFonts w:hint="eastAsia"/>
          <w:szCs w:val="21"/>
        </w:rPr>
        <w:t>：</w:t>
      </w:r>
      <w:r>
        <w:rPr>
          <w:rFonts w:hint="eastAsia"/>
          <w:szCs w:val="21"/>
        </w:rPr>
        <w:t>00</w:t>
      </w:r>
      <w:r>
        <w:rPr>
          <w:rFonts w:hint="eastAsia"/>
          <w:szCs w:val="21"/>
        </w:rPr>
        <w:t>之前有足够的头寸用于港股通</w:t>
      </w:r>
      <w:r>
        <w:rPr>
          <w:rFonts w:hint="eastAsia"/>
          <w:szCs w:val="21"/>
        </w:rPr>
        <w:t>T+2</w:t>
      </w:r>
      <w:r>
        <w:rPr>
          <w:rFonts w:hint="eastAsia"/>
          <w:szCs w:val="21"/>
        </w:rPr>
        <w:t>日交易资金的交收。</w:t>
      </w:r>
    </w:p>
    <w:p w14:paraId="269B476F" w14:textId="77777777" w:rsidR="008455AD" w:rsidRDefault="003C39E5">
      <w:pPr>
        <w:spacing w:line="360" w:lineRule="auto"/>
        <w:ind w:firstLineChars="202" w:firstLine="424"/>
        <w:rPr>
          <w:szCs w:val="21"/>
        </w:rPr>
      </w:pPr>
      <w:r>
        <w:rPr>
          <w:rFonts w:hint="eastAsia"/>
          <w:szCs w:val="21"/>
        </w:rPr>
        <w:t>资产管理人应知晓港股</w:t>
      </w:r>
      <w:proofErr w:type="gramStart"/>
      <w:r>
        <w:rPr>
          <w:rFonts w:hint="eastAsia"/>
          <w:szCs w:val="21"/>
        </w:rPr>
        <w:t>通交易</w:t>
      </w:r>
      <w:proofErr w:type="gramEnd"/>
      <w:r>
        <w:rPr>
          <w:rFonts w:hint="eastAsia"/>
          <w:szCs w:val="21"/>
        </w:rPr>
        <w:t>日历优化实施后的交收规则，理解相关结算风险。对于两地市场非对称假期前（内地节假日但香港非节假日）的共同交易日，资产管理人应在</w:t>
      </w:r>
      <w:r>
        <w:rPr>
          <w:rFonts w:hint="eastAsia"/>
          <w:szCs w:val="21"/>
        </w:rPr>
        <w:t>T</w:t>
      </w:r>
      <w:r>
        <w:rPr>
          <w:rFonts w:hint="eastAsia"/>
          <w:szCs w:val="21"/>
        </w:rPr>
        <w:t>日</w:t>
      </w:r>
      <w:r>
        <w:rPr>
          <w:rFonts w:hint="eastAsia"/>
          <w:szCs w:val="21"/>
        </w:rPr>
        <w:t>16:30</w:t>
      </w:r>
      <w:r>
        <w:rPr>
          <w:rFonts w:hint="eastAsia"/>
          <w:szCs w:val="21"/>
        </w:rPr>
        <w:t>之前向资产托管人发送资金划转指令，并同时保证有足够的头寸用于港股通</w:t>
      </w:r>
      <w:r>
        <w:rPr>
          <w:rFonts w:hint="eastAsia"/>
          <w:szCs w:val="21"/>
        </w:rPr>
        <w:t>T</w:t>
      </w:r>
      <w:r>
        <w:rPr>
          <w:rFonts w:hint="eastAsia"/>
          <w:szCs w:val="21"/>
        </w:rPr>
        <w:t>日交易资金的交收，履行资金提前到账义务。</w:t>
      </w:r>
    </w:p>
    <w:p w14:paraId="2E1043DE" w14:textId="77777777" w:rsidR="008455AD" w:rsidRDefault="003C39E5">
      <w:pPr>
        <w:spacing w:line="360" w:lineRule="auto"/>
        <w:ind w:firstLineChars="202" w:firstLine="424"/>
        <w:rPr>
          <w:szCs w:val="21"/>
        </w:rPr>
      </w:pPr>
      <w:r>
        <w:rPr>
          <w:rFonts w:hint="eastAsia"/>
          <w:szCs w:val="21"/>
        </w:rPr>
        <w:t>如由于资产管理</w:t>
      </w:r>
      <w:proofErr w:type="gramStart"/>
      <w:r>
        <w:rPr>
          <w:rFonts w:hint="eastAsia"/>
          <w:szCs w:val="21"/>
        </w:rPr>
        <w:t>人原因</w:t>
      </w:r>
      <w:proofErr w:type="gramEnd"/>
      <w:r>
        <w:rPr>
          <w:rFonts w:hint="eastAsia"/>
          <w:szCs w:val="21"/>
        </w:rPr>
        <w:t>导致的</w:t>
      </w:r>
      <w:proofErr w:type="gramStart"/>
      <w:r>
        <w:rPr>
          <w:rFonts w:hint="eastAsia"/>
          <w:szCs w:val="21"/>
        </w:rPr>
        <w:t>港股通交收</w:t>
      </w:r>
      <w:proofErr w:type="gramEnd"/>
      <w:r>
        <w:rPr>
          <w:rFonts w:hint="eastAsia"/>
          <w:szCs w:val="21"/>
        </w:rPr>
        <w:t>失败，由此造成的资产托管人实际损失，由资产管理人承担。</w:t>
      </w:r>
    </w:p>
    <w:p w14:paraId="41086D9F" w14:textId="77777777" w:rsidR="008455AD" w:rsidRDefault="003C39E5">
      <w:pPr>
        <w:spacing w:line="360" w:lineRule="auto"/>
        <w:ind w:firstLineChars="202" w:firstLine="424"/>
        <w:rPr>
          <w:szCs w:val="21"/>
        </w:rPr>
      </w:pPr>
      <w:r>
        <w:rPr>
          <w:rFonts w:hint="eastAsia"/>
          <w:szCs w:val="21"/>
        </w:rPr>
        <w:t>第二十七条</w:t>
      </w:r>
      <w:r>
        <w:rPr>
          <w:rFonts w:hint="eastAsia"/>
          <w:szCs w:val="21"/>
        </w:rPr>
        <w:t xml:space="preserve"> </w:t>
      </w:r>
      <w:r>
        <w:rPr>
          <w:rFonts w:hint="eastAsia"/>
          <w:szCs w:val="21"/>
        </w:rPr>
        <w:t>因资产管理</w:t>
      </w:r>
      <w:proofErr w:type="gramStart"/>
      <w:r>
        <w:rPr>
          <w:rFonts w:hint="eastAsia"/>
          <w:szCs w:val="21"/>
        </w:rPr>
        <w:t>人原因</w:t>
      </w:r>
      <w:proofErr w:type="gramEnd"/>
      <w:r>
        <w:rPr>
          <w:rFonts w:hint="eastAsia"/>
          <w:szCs w:val="21"/>
        </w:rPr>
        <w:t>导致资产托管人在新增港股</w:t>
      </w:r>
      <w:proofErr w:type="gramStart"/>
      <w:r>
        <w:rPr>
          <w:rFonts w:hint="eastAsia"/>
          <w:szCs w:val="21"/>
        </w:rPr>
        <w:t>通交易</w:t>
      </w:r>
      <w:proofErr w:type="gramEnd"/>
      <w:r>
        <w:rPr>
          <w:rFonts w:hint="eastAsia"/>
          <w:szCs w:val="21"/>
        </w:rPr>
        <w:t>日（</w:t>
      </w:r>
      <w:r>
        <w:rPr>
          <w:rFonts w:hint="eastAsia"/>
          <w:szCs w:val="21"/>
        </w:rPr>
        <w:t>T</w:t>
      </w:r>
      <w:r>
        <w:rPr>
          <w:rFonts w:hint="eastAsia"/>
          <w:szCs w:val="21"/>
        </w:rPr>
        <w:t>日）未能按中国结算相关业务规则完成资金提前到账，且于下一港股</w:t>
      </w:r>
      <w:proofErr w:type="gramStart"/>
      <w:r>
        <w:rPr>
          <w:rFonts w:hint="eastAsia"/>
          <w:szCs w:val="21"/>
        </w:rPr>
        <w:t>通交易</w:t>
      </w:r>
      <w:proofErr w:type="gramEnd"/>
      <w:r>
        <w:rPr>
          <w:rFonts w:hint="eastAsia"/>
          <w:szCs w:val="21"/>
        </w:rPr>
        <w:t>日（</w:t>
      </w:r>
      <w:r>
        <w:rPr>
          <w:rFonts w:hint="eastAsia"/>
          <w:szCs w:val="21"/>
        </w:rPr>
        <w:t>T+1</w:t>
      </w:r>
      <w:r>
        <w:rPr>
          <w:rFonts w:hint="eastAsia"/>
          <w:szCs w:val="21"/>
        </w:rPr>
        <w:t>日）</w:t>
      </w:r>
      <w:r>
        <w:rPr>
          <w:rFonts w:hint="eastAsia"/>
          <w:szCs w:val="21"/>
        </w:rPr>
        <w:t>16</w:t>
      </w:r>
      <w:r>
        <w:rPr>
          <w:rFonts w:hint="eastAsia"/>
          <w:szCs w:val="21"/>
        </w:rPr>
        <w:t>：</w:t>
      </w:r>
      <w:r>
        <w:rPr>
          <w:rFonts w:hint="eastAsia"/>
          <w:szCs w:val="21"/>
        </w:rPr>
        <w:t>00</w:t>
      </w:r>
      <w:r>
        <w:rPr>
          <w:rFonts w:hint="eastAsia"/>
          <w:szCs w:val="21"/>
        </w:rPr>
        <w:t>终前仍未补足的，资产托管人将向中国结算申报资产管理人相关证券账户，中国结算将通知上交所和深交</w:t>
      </w:r>
      <w:r>
        <w:rPr>
          <w:rFonts w:hint="eastAsia"/>
          <w:szCs w:val="21"/>
        </w:rPr>
        <w:lastRenderedPageBreak/>
        <w:t>所暂停接受</w:t>
      </w:r>
      <w:r>
        <w:rPr>
          <w:rFonts w:hint="eastAsia"/>
          <w:szCs w:val="21"/>
        </w:rPr>
        <w:t>T+2</w:t>
      </w:r>
      <w:r>
        <w:rPr>
          <w:rFonts w:hint="eastAsia"/>
          <w:szCs w:val="21"/>
        </w:rPr>
        <w:t>日所申报证券账户的港股通买入申报。资产托管人承诺对申报行为和内容的真实、准确、完整、及时负责。</w:t>
      </w:r>
    </w:p>
    <w:p w14:paraId="7B623BA8" w14:textId="77777777" w:rsidR="008455AD" w:rsidRDefault="003C39E5">
      <w:pPr>
        <w:spacing w:line="360" w:lineRule="auto"/>
        <w:ind w:firstLineChars="202" w:firstLine="424"/>
        <w:rPr>
          <w:szCs w:val="21"/>
        </w:rPr>
      </w:pPr>
      <w:r>
        <w:rPr>
          <w:rFonts w:hint="eastAsia"/>
          <w:szCs w:val="21"/>
        </w:rPr>
        <w:t>第二十八条</w:t>
      </w:r>
      <w:r>
        <w:rPr>
          <w:rFonts w:hint="eastAsia"/>
          <w:szCs w:val="21"/>
        </w:rPr>
        <w:t xml:space="preserve"> </w:t>
      </w:r>
      <w:r>
        <w:rPr>
          <w:rFonts w:hint="eastAsia"/>
          <w:szCs w:val="21"/>
        </w:rPr>
        <w:t>如果因不可抗力不能履行本协议时，可根据不可抗力的影响部分或全部免除责任。不可抗力是指资产托管人或资产管理人不能预见、不可避免、不能克服的客观情况，包括但不限于地震、台风、洪水、火灾、疫情、瘟疫、战争、政变、恐怖主义行动、骚乱、罢工、大面积停电、人民银行中央支付清算系统故障以及新法律或国家政策的颁布或对原法律或国家政策的修改等。任何一方因不可抗力不能履行本协议时，应及时通知对方并在合理期限内提供受到不可抗力影响的证明，并采取适当措施防止损失的扩大。发生临时停市时，资产管理人应密切关注证券交易所或其他全国性证券交易场所、中国结算发布的临时停市、恢复交易、登记结算应对安排等公告，做好相关流动性风险管理等工作。</w:t>
      </w:r>
    </w:p>
    <w:p w14:paraId="0297A681" w14:textId="77777777" w:rsidR="008455AD" w:rsidRDefault="003C39E5">
      <w:pPr>
        <w:spacing w:line="360" w:lineRule="auto"/>
        <w:ind w:firstLineChars="202" w:firstLine="424"/>
        <w:rPr>
          <w:szCs w:val="21"/>
        </w:rPr>
      </w:pPr>
      <w:r>
        <w:rPr>
          <w:rFonts w:hint="eastAsia"/>
          <w:szCs w:val="21"/>
        </w:rPr>
        <w:t>第二十九条</w:t>
      </w:r>
      <w:r>
        <w:rPr>
          <w:rFonts w:hint="eastAsia"/>
          <w:szCs w:val="21"/>
        </w:rPr>
        <w:t xml:space="preserve"> </w:t>
      </w:r>
      <w:r>
        <w:rPr>
          <w:rFonts w:hint="eastAsia"/>
          <w:szCs w:val="21"/>
        </w:rPr>
        <w:t>本协议有效期间，若因法律法规、中国结算业务规则发生变化导致本协议的内容与届时有效的法律法规、业务规则的规定不一致的，应当以届时有效的法律法规、业务规则的规定为准，协议双方应根据最新的法律法规、业务规则对本协议进行相应的修改和补充。</w:t>
      </w:r>
    </w:p>
    <w:p w14:paraId="0EDB49C1" w14:textId="77777777" w:rsidR="008455AD" w:rsidRDefault="003C39E5">
      <w:pPr>
        <w:spacing w:line="360" w:lineRule="auto"/>
        <w:ind w:firstLineChars="202" w:firstLine="424"/>
        <w:rPr>
          <w:szCs w:val="21"/>
        </w:rPr>
      </w:pPr>
      <w:r>
        <w:rPr>
          <w:rFonts w:hint="eastAsia"/>
          <w:szCs w:val="21"/>
        </w:rPr>
        <w:t>第三十条</w:t>
      </w:r>
      <w:r>
        <w:rPr>
          <w:rFonts w:hint="eastAsia"/>
          <w:szCs w:val="21"/>
        </w:rPr>
        <w:t xml:space="preserve"> </w:t>
      </w:r>
      <w:r>
        <w:rPr>
          <w:rFonts w:hint="eastAsia"/>
          <w:szCs w:val="21"/>
        </w:rPr>
        <w:t>双方一致认可本协议已经双方充分协商，并非格式合同。本协议未尽事宜，可由双方协商解决并另行签署补充协议。本协议之补充协议为本协议不可分割的组成部分，与本协议具有同等法律效力。</w:t>
      </w:r>
    </w:p>
    <w:p w14:paraId="0DA92F03" w14:textId="77777777" w:rsidR="008455AD" w:rsidRDefault="003C39E5">
      <w:pPr>
        <w:spacing w:line="360" w:lineRule="auto"/>
        <w:ind w:firstLineChars="202" w:firstLine="424"/>
        <w:rPr>
          <w:szCs w:val="21"/>
        </w:rPr>
      </w:pPr>
      <w:r>
        <w:rPr>
          <w:rFonts w:hint="eastAsia"/>
          <w:szCs w:val="21"/>
        </w:rPr>
        <w:t>第三十一条</w:t>
      </w:r>
      <w:r>
        <w:rPr>
          <w:rFonts w:hint="eastAsia"/>
          <w:szCs w:val="21"/>
        </w:rPr>
        <w:t xml:space="preserve"> </w:t>
      </w:r>
      <w:r>
        <w:rPr>
          <w:rFonts w:hint="eastAsia"/>
          <w:szCs w:val="21"/>
        </w:rPr>
        <w:t>本协议作为托管协议的附件和组成部分，与其同等法律效力，在托管协议生效时生效。</w:t>
      </w:r>
    </w:p>
    <w:p w14:paraId="2E7D2B8E" w14:textId="77777777" w:rsidR="008455AD" w:rsidRDefault="008455AD">
      <w:pPr>
        <w:widowControl/>
        <w:jc w:val="left"/>
        <w:rPr>
          <w:rFonts w:ascii="宋体"/>
          <w:szCs w:val="21"/>
        </w:rPr>
        <w:sectPr w:rsidR="008455AD">
          <w:footerReference w:type="default" r:id="rId44"/>
          <w:pgSz w:w="11906" w:h="16838"/>
          <w:pgMar w:top="1418" w:right="1701" w:bottom="1418" w:left="1701" w:header="851" w:footer="992" w:gutter="0"/>
          <w:pgNumType w:start="1"/>
          <w:cols w:space="425"/>
          <w:docGrid w:type="lines" w:linePitch="312"/>
        </w:sectPr>
      </w:pPr>
    </w:p>
    <w:p w14:paraId="12FCB989" w14:textId="77777777" w:rsidR="008455AD" w:rsidRDefault="008455AD">
      <w:pPr>
        <w:widowControl/>
        <w:jc w:val="left"/>
        <w:rPr>
          <w:rFonts w:ascii="宋体"/>
          <w:szCs w:val="21"/>
        </w:rPr>
      </w:pPr>
    </w:p>
    <w:p w14:paraId="0466732C" w14:textId="77777777" w:rsidR="008455AD" w:rsidRDefault="003C39E5">
      <w:pPr>
        <w:outlineLvl w:val="0"/>
        <w:rPr>
          <w:rFonts w:ascii="宋体"/>
          <w:szCs w:val="21"/>
        </w:rPr>
      </w:pPr>
      <w:r>
        <w:rPr>
          <w:rFonts w:ascii="宋体" w:hint="eastAsia"/>
          <w:szCs w:val="21"/>
        </w:rPr>
        <w:t>（本页为《</w:t>
      </w:r>
      <w:r w:rsidR="00340174">
        <w:rPr>
          <w:rFonts w:ascii="宋体" w:hint="eastAsia"/>
          <w:b/>
          <w:szCs w:val="21"/>
        </w:rPr>
        <w:t>交银施罗德红利量化选股</w:t>
      </w:r>
      <w:r>
        <w:rPr>
          <w:rFonts w:ascii="宋体" w:hint="eastAsia"/>
          <w:b/>
          <w:szCs w:val="21"/>
        </w:rPr>
        <w:t>混合型证券投资基金托管协议</w:t>
      </w:r>
      <w:r>
        <w:rPr>
          <w:rFonts w:ascii="宋体" w:hint="eastAsia"/>
          <w:szCs w:val="21"/>
        </w:rPr>
        <w:t>》签署页，无正文）</w:t>
      </w:r>
    </w:p>
    <w:p w14:paraId="695D0D83" w14:textId="77777777" w:rsidR="008455AD" w:rsidRDefault="008455AD">
      <w:pPr>
        <w:widowControl/>
        <w:spacing w:before="100" w:beforeAutospacing="1" w:after="100" w:afterAutospacing="1" w:line="360" w:lineRule="auto"/>
        <w:jc w:val="left"/>
        <w:rPr>
          <w:rFonts w:ascii="宋体" w:hAnsi="宋体"/>
          <w:color w:val="000000"/>
          <w:szCs w:val="21"/>
        </w:rPr>
      </w:pPr>
    </w:p>
    <w:p w14:paraId="31DC5313" w14:textId="77777777" w:rsidR="008455AD" w:rsidRDefault="008455AD">
      <w:pPr>
        <w:widowControl/>
        <w:spacing w:before="100" w:beforeAutospacing="1" w:after="100" w:afterAutospacing="1" w:line="360" w:lineRule="auto"/>
        <w:jc w:val="left"/>
        <w:rPr>
          <w:rFonts w:ascii="宋体" w:hAnsi="宋体"/>
          <w:color w:val="000000"/>
          <w:szCs w:val="21"/>
        </w:rPr>
      </w:pPr>
    </w:p>
    <w:p w14:paraId="6C6BDCBC" w14:textId="77777777" w:rsidR="008455AD" w:rsidRDefault="003C39E5">
      <w:pPr>
        <w:spacing w:before="100" w:beforeAutospacing="1" w:after="100" w:afterAutospacing="1" w:line="360" w:lineRule="auto"/>
        <w:ind w:firstLine="403"/>
        <w:rPr>
          <w:rFonts w:ascii="宋体" w:hAnsi="宋体"/>
          <w:szCs w:val="21"/>
        </w:rPr>
      </w:pPr>
      <w:r>
        <w:rPr>
          <w:rFonts w:ascii="宋体" w:hAnsi="宋体"/>
          <w:szCs w:val="21"/>
        </w:rPr>
        <w:t>基金管理人：</w:t>
      </w:r>
      <w:r>
        <w:rPr>
          <w:rFonts w:ascii="宋体" w:hAnsi="宋体" w:hint="eastAsia"/>
          <w:szCs w:val="21"/>
        </w:rPr>
        <w:t>交银施罗德</w:t>
      </w:r>
      <w:r>
        <w:rPr>
          <w:rFonts w:ascii="宋体" w:hAnsi="宋体"/>
          <w:szCs w:val="21"/>
        </w:rPr>
        <w:t>基金管理有限公司（公章）</w:t>
      </w:r>
    </w:p>
    <w:p w14:paraId="01001A87" w14:textId="77777777" w:rsidR="008455AD" w:rsidRDefault="003C39E5">
      <w:pPr>
        <w:widowControl/>
        <w:spacing w:before="100" w:beforeAutospacing="1" w:after="100" w:afterAutospacing="1" w:line="360" w:lineRule="auto"/>
        <w:ind w:firstLine="403"/>
        <w:jc w:val="left"/>
        <w:rPr>
          <w:rFonts w:ascii="宋体" w:hAnsi="宋体"/>
          <w:kern w:val="0"/>
          <w:szCs w:val="21"/>
        </w:rPr>
      </w:pPr>
      <w:r>
        <w:rPr>
          <w:rFonts w:ascii="宋体" w:hAnsi="宋体"/>
          <w:kern w:val="0"/>
          <w:szCs w:val="21"/>
        </w:rPr>
        <w:t>法定代表人</w:t>
      </w:r>
      <w:r>
        <w:rPr>
          <w:rFonts w:ascii="宋体" w:hAnsi="宋体" w:hint="eastAsia"/>
          <w:kern w:val="0"/>
          <w:szCs w:val="21"/>
        </w:rPr>
        <w:t>或授权代表：</w:t>
      </w:r>
    </w:p>
    <w:p w14:paraId="7C0654D4" w14:textId="77777777" w:rsidR="008455AD" w:rsidRDefault="008455AD">
      <w:pPr>
        <w:widowControl/>
        <w:spacing w:before="100" w:beforeAutospacing="1" w:after="100" w:afterAutospacing="1" w:line="360" w:lineRule="auto"/>
        <w:ind w:firstLine="420"/>
        <w:jc w:val="left"/>
        <w:rPr>
          <w:rFonts w:ascii="宋体" w:hAnsi="宋体"/>
          <w:kern w:val="0"/>
          <w:szCs w:val="21"/>
        </w:rPr>
      </w:pPr>
    </w:p>
    <w:p w14:paraId="19F1342B" w14:textId="77777777" w:rsidR="008455AD" w:rsidRDefault="008455AD">
      <w:pPr>
        <w:widowControl/>
        <w:spacing w:before="100" w:beforeAutospacing="1" w:after="100" w:afterAutospacing="1" w:line="360" w:lineRule="auto"/>
        <w:ind w:firstLine="420"/>
        <w:jc w:val="left"/>
        <w:rPr>
          <w:rFonts w:ascii="宋体" w:hAnsi="宋体"/>
          <w:kern w:val="0"/>
          <w:szCs w:val="21"/>
        </w:rPr>
      </w:pPr>
    </w:p>
    <w:p w14:paraId="556B0AE5" w14:textId="77777777" w:rsidR="008455AD" w:rsidRDefault="003C39E5">
      <w:pPr>
        <w:widowControl/>
        <w:spacing w:before="100" w:beforeAutospacing="1" w:after="100" w:afterAutospacing="1" w:line="360" w:lineRule="auto"/>
        <w:ind w:firstLine="403"/>
        <w:jc w:val="left"/>
        <w:rPr>
          <w:rFonts w:ascii="宋体" w:hAnsi="宋体"/>
          <w:kern w:val="0"/>
          <w:szCs w:val="21"/>
        </w:rPr>
      </w:pPr>
      <w:r>
        <w:rPr>
          <w:rFonts w:ascii="宋体" w:hAnsi="宋体"/>
          <w:kern w:val="0"/>
          <w:szCs w:val="21"/>
        </w:rPr>
        <w:t>签订日：</w:t>
      </w:r>
      <w:r>
        <w:rPr>
          <w:rFonts w:ascii="宋体" w:hAnsi="宋体" w:hint="eastAsia"/>
          <w:kern w:val="0"/>
          <w:szCs w:val="21"/>
        </w:rPr>
        <w:t xml:space="preserve">  </w:t>
      </w:r>
      <w:r>
        <w:rPr>
          <w:rFonts w:ascii="宋体" w:hAnsi="宋体"/>
          <w:kern w:val="0"/>
          <w:szCs w:val="21"/>
        </w:rPr>
        <w:t xml:space="preserve">   年     </w:t>
      </w:r>
      <w:r>
        <w:rPr>
          <w:rFonts w:ascii="宋体" w:hAnsi="宋体" w:hint="eastAsia"/>
          <w:kern w:val="0"/>
          <w:szCs w:val="21"/>
        </w:rPr>
        <w:t>月</w:t>
      </w:r>
      <w:r>
        <w:rPr>
          <w:rFonts w:ascii="宋体" w:hAnsi="宋体"/>
          <w:kern w:val="0"/>
          <w:szCs w:val="21"/>
        </w:rPr>
        <w:t xml:space="preserve">    </w:t>
      </w:r>
      <w:r>
        <w:rPr>
          <w:rFonts w:ascii="宋体" w:hAnsi="宋体" w:hint="eastAsia"/>
          <w:kern w:val="0"/>
          <w:szCs w:val="21"/>
        </w:rPr>
        <w:t>日</w:t>
      </w:r>
    </w:p>
    <w:p w14:paraId="068DD2A7" w14:textId="77777777" w:rsidR="008455AD" w:rsidRDefault="003C39E5">
      <w:pPr>
        <w:widowControl/>
        <w:spacing w:before="100" w:beforeAutospacing="1" w:after="100" w:afterAutospacing="1" w:line="360" w:lineRule="auto"/>
        <w:ind w:firstLine="420"/>
        <w:jc w:val="left"/>
        <w:rPr>
          <w:rFonts w:ascii="宋体" w:hAnsi="宋体"/>
          <w:kern w:val="0"/>
          <w:szCs w:val="21"/>
        </w:rPr>
      </w:pPr>
      <w:r>
        <w:rPr>
          <w:rFonts w:ascii="宋体" w:hAnsi="宋体"/>
          <w:kern w:val="0"/>
          <w:szCs w:val="21"/>
        </w:rPr>
        <w:t xml:space="preserve">签订地：　</w:t>
      </w:r>
    </w:p>
    <w:p w14:paraId="09D713E2" w14:textId="77777777" w:rsidR="008455AD" w:rsidRDefault="008455AD">
      <w:pPr>
        <w:widowControl/>
        <w:spacing w:before="100" w:beforeAutospacing="1" w:after="100" w:afterAutospacing="1" w:line="360" w:lineRule="auto"/>
        <w:ind w:firstLine="540"/>
        <w:jc w:val="left"/>
        <w:rPr>
          <w:rFonts w:ascii="宋体" w:hAnsi="宋体"/>
          <w:kern w:val="0"/>
          <w:szCs w:val="21"/>
        </w:rPr>
      </w:pPr>
    </w:p>
    <w:p w14:paraId="1B2275F5" w14:textId="77777777" w:rsidR="008455AD" w:rsidRDefault="008455AD">
      <w:pPr>
        <w:widowControl/>
        <w:spacing w:before="100" w:beforeAutospacing="1" w:after="100" w:afterAutospacing="1" w:line="360" w:lineRule="auto"/>
        <w:ind w:firstLine="540"/>
        <w:jc w:val="left"/>
        <w:rPr>
          <w:rFonts w:ascii="宋体" w:hAnsi="宋体"/>
          <w:kern w:val="0"/>
          <w:szCs w:val="21"/>
        </w:rPr>
      </w:pPr>
    </w:p>
    <w:p w14:paraId="1413FBF8" w14:textId="77777777" w:rsidR="008455AD" w:rsidRDefault="003C39E5">
      <w:pPr>
        <w:widowControl/>
        <w:spacing w:before="100" w:beforeAutospacing="1" w:after="100" w:afterAutospacing="1" w:line="360" w:lineRule="auto"/>
        <w:ind w:firstLine="403"/>
        <w:jc w:val="left"/>
        <w:rPr>
          <w:rFonts w:ascii="宋体" w:hAnsi="宋体"/>
          <w:kern w:val="0"/>
          <w:szCs w:val="21"/>
        </w:rPr>
      </w:pPr>
      <w:r>
        <w:rPr>
          <w:rFonts w:ascii="宋体" w:hAnsi="宋体" w:hint="eastAsia"/>
          <w:kern w:val="0"/>
          <w:szCs w:val="21"/>
        </w:rPr>
        <w:t>基金</w:t>
      </w:r>
      <w:r>
        <w:rPr>
          <w:rFonts w:ascii="宋体" w:hAnsi="宋体"/>
          <w:kern w:val="0"/>
          <w:szCs w:val="21"/>
        </w:rPr>
        <w:t>托管人:</w:t>
      </w:r>
      <w:r>
        <w:rPr>
          <w:rFonts w:ascii="宋体" w:hAnsi="宋体" w:hint="eastAsia"/>
          <w:kern w:val="0"/>
          <w:szCs w:val="21"/>
        </w:rPr>
        <w:t>招商银行股份有限公司</w:t>
      </w:r>
      <w:r>
        <w:rPr>
          <w:rFonts w:ascii="宋体" w:hAnsi="宋体" w:hint="eastAsia"/>
          <w:szCs w:val="21"/>
        </w:rPr>
        <w:t>（公章）</w:t>
      </w:r>
    </w:p>
    <w:p w14:paraId="5DB602E7" w14:textId="77777777" w:rsidR="008455AD" w:rsidRDefault="003C39E5">
      <w:pPr>
        <w:widowControl/>
        <w:spacing w:before="100" w:beforeAutospacing="1" w:after="100" w:afterAutospacing="1" w:line="360" w:lineRule="auto"/>
        <w:ind w:firstLine="403"/>
        <w:jc w:val="left"/>
        <w:rPr>
          <w:rFonts w:ascii="宋体" w:hAnsi="宋体"/>
          <w:kern w:val="0"/>
          <w:szCs w:val="21"/>
        </w:rPr>
      </w:pPr>
      <w:r>
        <w:rPr>
          <w:rFonts w:ascii="宋体" w:hAnsi="宋体"/>
          <w:kern w:val="0"/>
          <w:szCs w:val="21"/>
        </w:rPr>
        <w:t>法定代表人</w:t>
      </w:r>
      <w:r>
        <w:rPr>
          <w:rFonts w:ascii="宋体" w:hAnsi="宋体" w:hint="eastAsia"/>
          <w:kern w:val="0"/>
          <w:szCs w:val="21"/>
        </w:rPr>
        <w:t>或授权代表：</w:t>
      </w:r>
    </w:p>
    <w:p w14:paraId="2A9A3F65" w14:textId="77777777" w:rsidR="008455AD" w:rsidRDefault="008455AD">
      <w:pPr>
        <w:widowControl/>
        <w:spacing w:before="100" w:beforeAutospacing="1" w:after="100" w:afterAutospacing="1" w:line="360" w:lineRule="auto"/>
        <w:ind w:firstLine="420"/>
        <w:jc w:val="left"/>
        <w:rPr>
          <w:rFonts w:ascii="宋体" w:hAnsi="宋体"/>
          <w:kern w:val="0"/>
          <w:szCs w:val="21"/>
        </w:rPr>
      </w:pPr>
    </w:p>
    <w:p w14:paraId="7A7ED99C" w14:textId="77777777" w:rsidR="008455AD" w:rsidRDefault="008455AD">
      <w:pPr>
        <w:widowControl/>
        <w:spacing w:before="100" w:beforeAutospacing="1" w:after="100" w:afterAutospacing="1" w:line="360" w:lineRule="auto"/>
        <w:ind w:firstLine="420"/>
        <w:jc w:val="left"/>
        <w:rPr>
          <w:rFonts w:ascii="宋体" w:hAnsi="宋体"/>
          <w:kern w:val="0"/>
          <w:szCs w:val="21"/>
        </w:rPr>
      </w:pPr>
    </w:p>
    <w:p w14:paraId="6F6F204B" w14:textId="77777777" w:rsidR="008455AD" w:rsidRDefault="003C39E5">
      <w:pPr>
        <w:widowControl/>
        <w:spacing w:before="100" w:beforeAutospacing="1" w:after="100" w:afterAutospacing="1" w:line="360" w:lineRule="auto"/>
        <w:ind w:firstLine="420"/>
        <w:jc w:val="left"/>
        <w:rPr>
          <w:rFonts w:ascii="宋体" w:hAnsi="宋体"/>
          <w:kern w:val="0"/>
          <w:szCs w:val="21"/>
        </w:rPr>
      </w:pPr>
      <w:r>
        <w:rPr>
          <w:rFonts w:ascii="宋体" w:hAnsi="宋体"/>
          <w:kern w:val="0"/>
          <w:szCs w:val="21"/>
        </w:rPr>
        <w:t xml:space="preserve">签订日：     年     </w:t>
      </w:r>
      <w:r>
        <w:rPr>
          <w:rFonts w:ascii="宋体" w:hAnsi="宋体" w:hint="eastAsia"/>
          <w:kern w:val="0"/>
          <w:szCs w:val="21"/>
        </w:rPr>
        <w:t>月</w:t>
      </w:r>
      <w:r>
        <w:rPr>
          <w:rFonts w:ascii="宋体" w:hAnsi="宋体"/>
          <w:kern w:val="0"/>
          <w:szCs w:val="21"/>
        </w:rPr>
        <w:t xml:space="preserve">     </w:t>
      </w:r>
      <w:r>
        <w:rPr>
          <w:rFonts w:ascii="宋体" w:hAnsi="宋体" w:hint="eastAsia"/>
          <w:kern w:val="0"/>
          <w:szCs w:val="21"/>
        </w:rPr>
        <w:t>日</w:t>
      </w:r>
    </w:p>
    <w:p w14:paraId="1536C95F" w14:textId="77777777" w:rsidR="008455AD" w:rsidRDefault="003C39E5">
      <w:pPr>
        <w:widowControl/>
        <w:spacing w:before="100" w:beforeAutospacing="1" w:after="100" w:afterAutospacing="1" w:line="360" w:lineRule="auto"/>
        <w:ind w:firstLine="420"/>
        <w:jc w:val="left"/>
        <w:rPr>
          <w:rFonts w:ascii="宋体" w:hAnsi="宋体"/>
          <w:kern w:val="0"/>
          <w:szCs w:val="21"/>
        </w:rPr>
      </w:pPr>
      <w:r>
        <w:rPr>
          <w:rFonts w:ascii="宋体" w:hAnsi="宋体"/>
          <w:kern w:val="0"/>
          <w:szCs w:val="21"/>
        </w:rPr>
        <w:t>签订地：</w:t>
      </w:r>
      <w:r>
        <w:rPr>
          <w:rFonts w:ascii="宋体" w:hAnsi="宋体" w:hint="eastAsia"/>
          <w:kern w:val="0"/>
          <w:szCs w:val="21"/>
        </w:rPr>
        <w:t>中国深圳</w:t>
      </w:r>
    </w:p>
    <w:bookmarkEnd w:id="3"/>
    <w:p w14:paraId="71D7F92E" w14:textId="77777777" w:rsidR="008455AD" w:rsidRDefault="008455AD">
      <w:pPr>
        <w:adjustRightInd w:val="0"/>
        <w:snapToGrid w:val="0"/>
        <w:spacing w:line="360" w:lineRule="auto"/>
        <w:rPr>
          <w:rFonts w:ascii="宋体" w:hAnsi="宋体"/>
          <w:sz w:val="24"/>
        </w:rPr>
      </w:pPr>
    </w:p>
    <w:sectPr w:rsidR="008455AD">
      <w:footerReference w:type="default" r:id="rId45"/>
      <w:pgSz w:w="11906" w:h="16838"/>
      <w:pgMar w:top="1418" w:right="1701" w:bottom="1418" w:left="1701" w:header="851" w:footer="992" w:gutter="0"/>
      <w:pgNumType w:start="1"/>
      <w:cols w:space="425"/>
      <w:docGrid w:type="lines" w:linePitch="312"/>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0D5DAFA5" w14:textId="77777777" w:rsidR="0023069F" w:rsidRDefault="0023069F">
      <w:r>
        <w:separator/>
      </w:r>
    </w:p>
  </w:endnote>
  <w:endnote w:type="continuationSeparator" w:id="0">
    <w:p w14:paraId="42623AFD" w14:textId="77777777" w:rsidR="0023069F" w:rsidRDefault="0023069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黑体">
    <w:altName w:val="SimHei"/>
    <w:panose1 w:val="02010609060101010101"/>
    <w:charset w:val="86"/>
    <w:family w:val="modern"/>
    <w:pitch w:val="fixed"/>
    <w:sig w:usb0="800002BF" w:usb1="38CF7CFA" w:usb2="00000016" w:usb3="00000000" w:csb0="00040001" w:csb1="00000000"/>
  </w:font>
  <w:font w:name="仿宋_GB2312">
    <w:panose1 w:val="02010609030101010101"/>
    <w:charset w:val="86"/>
    <w:family w:val="modern"/>
    <w:pitch w:val="fixed"/>
    <w:sig w:usb0="00000001" w:usb1="080E0000" w:usb2="00000010" w:usb3="00000000" w:csb0="00040000" w:csb1="00000000"/>
  </w:font>
  <w:font w:name="方正仿宋简体">
    <w:altName w:val="微软雅黑"/>
    <w:charset w:val="86"/>
    <w:family w:val="auto"/>
    <w:pitch w:val="default"/>
    <w:sig w:usb0="00000000" w:usb1="00000000" w:usb2="00000010" w:usb3="00000000" w:csb0="00040000" w:csb1="00000000"/>
  </w:font>
  <w:font w:name="Arial Unicode MS">
    <w:panose1 w:val="020B0604020202020204"/>
    <w:charset w:val="86"/>
    <w:family w:val="swiss"/>
    <w:pitch w:val="variable"/>
    <w:sig w:usb0="F7FFAFFF" w:usb1="E9DFFFFF" w:usb2="0000003F" w:usb3="00000000" w:csb0="003F01FF" w:csb1="00000000"/>
  </w:font>
  <w:font w:name="楷体_GB2312">
    <w:altName w:val="楷体"/>
    <w:panose1 w:val="02010609030101010101"/>
    <w:charset w:val="86"/>
    <w:family w:val="modern"/>
    <w:pitch w:val="fixed"/>
    <w:sig w:usb0="00000001" w:usb1="080E0000" w:usb2="00000010" w:usb3="00000000" w:csb0="0004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75C5CB7" w14:textId="77777777" w:rsidR="008455AD" w:rsidRDefault="008455AD">
    <w:pPr>
      <w:pStyle w:val="aa"/>
      <w:jc w:val="center"/>
    </w:pPr>
  </w:p>
  <w:p w14:paraId="7D5D9B50" w14:textId="77777777" w:rsidR="008455AD" w:rsidRDefault="008455AD">
    <w:pPr>
      <w:pStyle w:val="aa"/>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639264712"/>
    </w:sdtPr>
    <w:sdtEndPr/>
    <w:sdtContent>
      <w:p w14:paraId="57C91CE6" w14:textId="77777777" w:rsidR="008455AD" w:rsidRDefault="003C39E5">
        <w:pPr>
          <w:pStyle w:val="aa"/>
          <w:jc w:val="center"/>
        </w:pPr>
        <w:r>
          <w:fldChar w:fldCharType="begin"/>
        </w:r>
        <w:r>
          <w:instrText>PAGE   \* MERGEFORMAT</w:instrText>
        </w:r>
        <w:r>
          <w:fldChar w:fldCharType="separate"/>
        </w:r>
        <w:r>
          <w:rPr>
            <w:lang w:val="zh-CN"/>
          </w:rPr>
          <w:t>1</w:t>
        </w:r>
        <w:r>
          <w:fldChar w:fldCharType="end"/>
        </w:r>
      </w:p>
    </w:sdtContent>
  </w:sdt>
  <w:p w14:paraId="596678D2" w14:textId="77777777" w:rsidR="008455AD" w:rsidRDefault="008455AD">
    <w:pPr>
      <w:pStyle w:val="aa"/>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314374950"/>
    </w:sdtPr>
    <w:sdtEndPr/>
    <w:sdtContent>
      <w:p w14:paraId="727456D7" w14:textId="2C788F7B" w:rsidR="008455AD" w:rsidRDefault="003C39E5">
        <w:pPr>
          <w:pStyle w:val="aa"/>
          <w:jc w:val="center"/>
        </w:pPr>
        <w:r>
          <w:fldChar w:fldCharType="begin"/>
        </w:r>
        <w:r>
          <w:instrText>PAGE   \* MERGEFORMAT</w:instrText>
        </w:r>
        <w:r>
          <w:fldChar w:fldCharType="separate"/>
        </w:r>
        <w:r w:rsidR="008B01DA" w:rsidRPr="008B01DA">
          <w:rPr>
            <w:noProof/>
            <w:lang w:val="zh-CN"/>
          </w:rPr>
          <w:t>20</w:t>
        </w:r>
        <w:r>
          <w:fldChar w:fldCharType="end"/>
        </w:r>
      </w:p>
    </w:sdtContent>
  </w:sdt>
  <w:p w14:paraId="74347A34" w14:textId="77777777" w:rsidR="008455AD" w:rsidRDefault="008455AD">
    <w:pPr>
      <w:pStyle w:val="aa"/>
    </w:pP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49F262A" w14:textId="77777777" w:rsidR="008455AD" w:rsidRDefault="008455AD">
    <w:pPr>
      <w:pStyle w:val="aa"/>
      <w:jc w:val="center"/>
    </w:pPr>
  </w:p>
  <w:p w14:paraId="6887D772" w14:textId="77777777" w:rsidR="008455AD" w:rsidRDefault="008455AD">
    <w:pPr>
      <w:pStyle w:val="aa"/>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DA416A8" w14:textId="77777777" w:rsidR="0023069F" w:rsidRDefault="0023069F">
      <w:r>
        <w:separator/>
      </w:r>
    </w:p>
  </w:footnote>
  <w:footnote w:type="continuationSeparator" w:id="0">
    <w:p w14:paraId="12EF99ED" w14:textId="77777777" w:rsidR="0023069F" w:rsidRDefault="0023069F">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oNotDisplayPageBoundaries/>
  <w:bordersDoNotSurroundHeader/>
  <w:bordersDoNotSurroundFooter/>
  <w:proofState w:spelling="clean" w:grammar="clean"/>
  <w:trackRevisions/>
  <w:defaultTabStop w:val="420"/>
  <w:drawingGridVerticalSpacing w:val="156"/>
  <w:displayHorizontalDrawingGridEvery w:val="0"/>
  <w:displayVerticalDrawingGridEvery w:val="2"/>
  <w:characterSpacingControl w:val="compressPunctuation"/>
  <w:hdrShapeDefaults>
    <o:shapedefaults v:ext="edit" spidmax="2049"/>
  </w:hdrShapeDefaults>
  <w:footnotePr>
    <w:footnote w:id="-1"/>
    <w:footnote w:id="0"/>
  </w:footnotePr>
  <w:endnotePr>
    <w:endnote w:id="-1"/>
    <w:endnote w:id="0"/>
  </w:endnotePr>
  <w:compat>
    <w:spaceForUL/>
    <w:balanceSingleByteDoubleByteWidth/>
    <w:doNotLeaveBackslashAlone/>
    <w:ulTrailSpac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DC7E74"/>
    <w:rsid w:val="00001AB6"/>
    <w:rsid w:val="00001E42"/>
    <w:rsid w:val="00002977"/>
    <w:rsid w:val="00003DDD"/>
    <w:rsid w:val="00004215"/>
    <w:rsid w:val="00006CDE"/>
    <w:rsid w:val="00007C2F"/>
    <w:rsid w:val="00010125"/>
    <w:rsid w:val="0001044F"/>
    <w:rsid w:val="00012746"/>
    <w:rsid w:val="0001290F"/>
    <w:rsid w:val="0001438D"/>
    <w:rsid w:val="00014D21"/>
    <w:rsid w:val="0001526F"/>
    <w:rsid w:val="00016A01"/>
    <w:rsid w:val="00017201"/>
    <w:rsid w:val="00020A94"/>
    <w:rsid w:val="0002104D"/>
    <w:rsid w:val="00022D6C"/>
    <w:rsid w:val="00023968"/>
    <w:rsid w:val="00023EE9"/>
    <w:rsid w:val="00024205"/>
    <w:rsid w:val="000266E5"/>
    <w:rsid w:val="0002789C"/>
    <w:rsid w:val="00027D10"/>
    <w:rsid w:val="00027E66"/>
    <w:rsid w:val="00030006"/>
    <w:rsid w:val="00030621"/>
    <w:rsid w:val="00031A4E"/>
    <w:rsid w:val="00031C4E"/>
    <w:rsid w:val="00031D78"/>
    <w:rsid w:val="00031D96"/>
    <w:rsid w:val="00031DD2"/>
    <w:rsid w:val="000328E8"/>
    <w:rsid w:val="000335AF"/>
    <w:rsid w:val="000335DD"/>
    <w:rsid w:val="000337AC"/>
    <w:rsid w:val="00034340"/>
    <w:rsid w:val="00035598"/>
    <w:rsid w:val="0003594D"/>
    <w:rsid w:val="00040C89"/>
    <w:rsid w:val="000412F9"/>
    <w:rsid w:val="00041C79"/>
    <w:rsid w:val="00041EA9"/>
    <w:rsid w:val="00042898"/>
    <w:rsid w:val="000428F1"/>
    <w:rsid w:val="00042BF0"/>
    <w:rsid w:val="000435CD"/>
    <w:rsid w:val="000435E1"/>
    <w:rsid w:val="000441B2"/>
    <w:rsid w:val="00045017"/>
    <w:rsid w:val="00045472"/>
    <w:rsid w:val="00045690"/>
    <w:rsid w:val="000467E9"/>
    <w:rsid w:val="00046D89"/>
    <w:rsid w:val="00046DB8"/>
    <w:rsid w:val="00047948"/>
    <w:rsid w:val="00047B70"/>
    <w:rsid w:val="00047DF1"/>
    <w:rsid w:val="00047EDD"/>
    <w:rsid w:val="000507F7"/>
    <w:rsid w:val="00050AC5"/>
    <w:rsid w:val="00052827"/>
    <w:rsid w:val="00052BEE"/>
    <w:rsid w:val="00052D58"/>
    <w:rsid w:val="00053108"/>
    <w:rsid w:val="00055240"/>
    <w:rsid w:val="000557E4"/>
    <w:rsid w:val="00056CF4"/>
    <w:rsid w:val="000606F2"/>
    <w:rsid w:val="00060843"/>
    <w:rsid w:val="000609AF"/>
    <w:rsid w:val="00062145"/>
    <w:rsid w:val="000634D4"/>
    <w:rsid w:val="00063D74"/>
    <w:rsid w:val="00064E77"/>
    <w:rsid w:val="00065232"/>
    <w:rsid w:val="00066315"/>
    <w:rsid w:val="0006703B"/>
    <w:rsid w:val="0006718A"/>
    <w:rsid w:val="000671F1"/>
    <w:rsid w:val="00067DA7"/>
    <w:rsid w:val="000701C3"/>
    <w:rsid w:val="000710B2"/>
    <w:rsid w:val="00071723"/>
    <w:rsid w:val="00071A1F"/>
    <w:rsid w:val="00072176"/>
    <w:rsid w:val="0007281A"/>
    <w:rsid w:val="00072ACB"/>
    <w:rsid w:val="000730A6"/>
    <w:rsid w:val="000740C7"/>
    <w:rsid w:val="00074758"/>
    <w:rsid w:val="00074F42"/>
    <w:rsid w:val="00075FBB"/>
    <w:rsid w:val="00076C89"/>
    <w:rsid w:val="0007714A"/>
    <w:rsid w:val="0007716D"/>
    <w:rsid w:val="00080AFA"/>
    <w:rsid w:val="00080E58"/>
    <w:rsid w:val="0008111E"/>
    <w:rsid w:val="00082FA8"/>
    <w:rsid w:val="00083D8D"/>
    <w:rsid w:val="00083E80"/>
    <w:rsid w:val="0009016D"/>
    <w:rsid w:val="000906C3"/>
    <w:rsid w:val="00090707"/>
    <w:rsid w:val="00091E90"/>
    <w:rsid w:val="0009373C"/>
    <w:rsid w:val="000939B2"/>
    <w:rsid w:val="00093D59"/>
    <w:rsid w:val="00095055"/>
    <w:rsid w:val="00095A9B"/>
    <w:rsid w:val="00095D92"/>
    <w:rsid w:val="00097239"/>
    <w:rsid w:val="00097973"/>
    <w:rsid w:val="000A009F"/>
    <w:rsid w:val="000A1032"/>
    <w:rsid w:val="000A1593"/>
    <w:rsid w:val="000A1777"/>
    <w:rsid w:val="000A20C8"/>
    <w:rsid w:val="000A2AFC"/>
    <w:rsid w:val="000A2BFC"/>
    <w:rsid w:val="000A5645"/>
    <w:rsid w:val="000A6170"/>
    <w:rsid w:val="000B0CA6"/>
    <w:rsid w:val="000B2189"/>
    <w:rsid w:val="000B26CD"/>
    <w:rsid w:val="000B3268"/>
    <w:rsid w:val="000B6AA8"/>
    <w:rsid w:val="000B6EE4"/>
    <w:rsid w:val="000C035A"/>
    <w:rsid w:val="000C0479"/>
    <w:rsid w:val="000C100E"/>
    <w:rsid w:val="000C101E"/>
    <w:rsid w:val="000C19BE"/>
    <w:rsid w:val="000C1D2F"/>
    <w:rsid w:val="000C1FA6"/>
    <w:rsid w:val="000C2444"/>
    <w:rsid w:val="000C26FF"/>
    <w:rsid w:val="000C5514"/>
    <w:rsid w:val="000C5A20"/>
    <w:rsid w:val="000C5D0B"/>
    <w:rsid w:val="000C6767"/>
    <w:rsid w:val="000C68E7"/>
    <w:rsid w:val="000C6E67"/>
    <w:rsid w:val="000C6FAD"/>
    <w:rsid w:val="000D0599"/>
    <w:rsid w:val="000D2104"/>
    <w:rsid w:val="000D38A7"/>
    <w:rsid w:val="000D3D87"/>
    <w:rsid w:val="000D7E47"/>
    <w:rsid w:val="000E0514"/>
    <w:rsid w:val="000E35CB"/>
    <w:rsid w:val="000E3B08"/>
    <w:rsid w:val="000E444F"/>
    <w:rsid w:val="000E4462"/>
    <w:rsid w:val="000E5798"/>
    <w:rsid w:val="000E6573"/>
    <w:rsid w:val="000E6FDC"/>
    <w:rsid w:val="000E7A28"/>
    <w:rsid w:val="000F06C8"/>
    <w:rsid w:val="000F2B08"/>
    <w:rsid w:val="000F3A96"/>
    <w:rsid w:val="000F52DC"/>
    <w:rsid w:val="000F6A2D"/>
    <w:rsid w:val="00101318"/>
    <w:rsid w:val="00101A94"/>
    <w:rsid w:val="00101B49"/>
    <w:rsid w:val="00101B58"/>
    <w:rsid w:val="00102071"/>
    <w:rsid w:val="0010311B"/>
    <w:rsid w:val="00104401"/>
    <w:rsid w:val="0010485A"/>
    <w:rsid w:val="001051B2"/>
    <w:rsid w:val="00105310"/>
    <w:rsid w:val="00110704"/>
    <w:rsid w:val="00113B59"/>
    <w:rsid w:val="00115064"/>
    <w:rsid w:val="001152C2"/>
    <w:rsid w:val="00117512"/>
    <w:rsid w:val="0011783B"/>
    <w:rsid w:val="00117CA1"/>
    <w:rsid w:val="00120287"/>
    <w:rsid w:val="00120ABE"/>
    <w:rsid w:val="001210BD"/>
    <w:rsid w:val="00123D4A"/>
    <w:rsid w:val="00124047"/>
    <w:rsid w:val="00125DA4"/>
    <w:rsid w:val="00126670"/>
    <w:rsid w:val="00130A39"/>
    <w:rsid w:val="00130E71"/>
    <w:rsid w:val="00131569"/>
    <w:rsid w:val="00132D3A"/>
    <w:rsid w:val="00132EDF"/>
    <w:rsid w:val="00133130"/>
    <w:rsid w:val="0013367F"/>
    <w:rsid w:val="00134CB2"/>
    <w:rsid w:val="00135008"/>
    <w:rsid w:val="00135F72"/>
    <w:rsid w:val="00136679"/>
    <w:rsid w:val="00137F2A"/>
    <w:rsid w:val="00140CFC"/>
    <w:rsid w:val="001423AF"/>
    <w:rsid w:val="00142C02"/>
    <w:rsid w:val="001451B1"/>
    <w:rsid w:val="00145887"/>
    <w:rsid w:val="00145994"/>
    <w:rsid w:val="00146246"/>
    <w:rsid w:val="001462F0"/>
    <w:rsid w:val="0014681A"/>
    <w:rsid w:val="00150C0F"/>
    <w:rsid w:val="00150CDF"/>
    <w:rsid w:val="00151394"/>
    <w:rsid w:val="001513E0"/>
    <w:rsid w:val="00151A11"/>
    <w:rsid w:val="00153191"/>
    <w:rsid w:val="00153CD2"/>
    <w:rsid w:val="0015471A"/>
    <w:rsid w:val="0015665A"/>
    <w:rsid w:val="00156A3F"/>
    <w:rsid w:val="00156BC9"/>
    <w:rsid w:val="00160684"/>
    <w:rsid w:val="00160700"/>
    <w:rsid w:val="00161DD2"/>
    <w:rsid w:val="0016490F"/>
    <w:rsid w:val="00170A79"/>
    <w:rsid w:val="00171737"/>
    <w:rsid w:val="00171DA2"/>
    <w:rsid w:val="00172530"/>
    <w:rsid w:val="0017370E"/>
    <w:rsid w:val="001742D1"/>
    <w:rsid w:val="00174565"/>
    <w:rsid w:val="001748DD"/>
    <w:rsid w:val="00174E51"/>
    <w:rsid w:val="00175369"/>
    <w:rsid w:val="00176684"/>
    <w:rsid w:val="00177171"/>
    <w:rsid w:val="001772BD"/>
    <w:rsid w:val="00181D8B"/>
    <w:rsid w:val="00182D88"/>
    <w:rsid w:val="00185465"/>
    <w:rsid w:val="00185825"/>
    <w:rsid w:val="00185AD1"/>
    <w:rsid w:val="0018653A"/>
    <w:rsid w:val="00187094"/>
    <w:rsid w:val="00190D4F"/>
    <w:rsid w:val="0019101B"/>
    <w:rsid w:val="0019194A"/>
    <w:rsid w:val="00192901"/>
    <w:rsid w:val="001945D9"/>
    <w:rsid w:val="0019489A"/>
    <w:rsid w:val="00195849"/>
    <w:rsid w:val="00195B9F"/>
    <w:rsid w:val="001961E4"/>
    <w:rsid w:val="00196252"/>
    <w:rsid w:val="00197C29"/>
    <w:rsid w:val="001A27BB"/>
    <w:rsid w:val="001A31BA"/>
    <w:rsid w:val="001A4014"/>
    <w:rsid w:val="001A4100"/>
    <w:rsid w:val="001A5E3B"/>
    <w:rsid w:val="001A63A2"/>
    <w:rsid w:val="001B07DD"/>
    <w:rsid w:val="001B0BFD"/>
    <w:rsid w:val="001B0C5E"/>
    <w:rsid w:val="001B185D"/>
    <w:rsid w:val="001B3960"/>
    <w:rsid w:val="001B3B5D"/>
    <w:rsid w:val="001B43CF"/>
    <w:rsid w:val="001B4F0D"/>
    <w:rsid w:val="001B6B56"/>
    <w:rsid w:val="001B714B"/>
    <w:rsid w:val="001C044F"/>
    <w:rsid w:val="001C0471"/>
    <w:rsid w:val="001C1B03"/>
    <w:rsid w:val="001C2010"/>
    <w:rsid w:val="001C2A8E"/>
    <w:rsid w:val="001C3C95"/>
    <w:rsid w:val="001C4757"/>
    <w:rsid w:val="001C5B7E"/>
    <w:rsid w:val="001C715A"/>
    <w:rsid w:val="001C7718"/>
    <w:rsid w:val="001D0D88"/>
    <w:rsid w:val="001D25D0"/>
    <w:rsid w:val="001D3A89"/>
    <w:rsid w:val="001D4655"/>
    <w:rsid w:val="001D46C2"/>
    <w:rsid w:val="001D47F2"/>
    <w:rsid w:val="001D4D5D"/>
    <w:rsid w:val="001D5CCB"/>
    <w:rsid w:val="001D5FA4"/>
    <w:rsid w:val="001D672E"/>
    <w:rsid w:val="001D695B"/>
    <w:rsid w:val="001D6F8C"/>
    <w:rsid w:val="001D747C"/>
    <w:rsid w:val="001E2081"/>
    <w:rsid w:val="001E4AAA"/>
    <w:rsid w:val="001E5F15"/>
    <w:rsid w:val="001F0F63"/>
    <w:rsid w:val="001F14A9"/>
    <w:rsid w:val="001F1893"/>
    <w:rsid w:val="001F2D81"/>
    <w:rsid w:val="001F31FB"/>
    <w:rsid w:val="001F40F9"/>
    <w:rsid w:val="001F4169"/>
    <w:rsid w:val="001F50A0"/>
    <w:rsid w:val="001F6F44"/>
    <w:rsid w:val="001F7CC0"/>
    <w:rsid w:val="001F7D3D"/>
    <w:rsid w:val="002009F5"/>
    <w:rsid w:val="00200A19"/>
    <w:rsid w:val="002019B6"/>
    <w:rsid w:val="00201FEC"/>
    <w:rsid w:val="00203CF6"/>
    <w:rsid w:val="00206847"/>
    <w:rsid w:val="00206B78"/>
    <w:rsid w:val="002071A9"/>
    <w:rsid w:val="00211354"/>
    <w:rsid w:val="00211444"/>
    <w:rsid w:val="00211B78"/>
    <w:rsid w:val="00215314"/>
    <w:rsid w:val="00215979"/>
    <w:rsid w:val="00216CAA"/>
    <w:rsid w:val="0022136B"/>
    <w:rsid w:val="002215D2"/>
    <w:rsid w:val="00221EC6"/>
    <w:rsid w:val="00222087"/>
    <w:rsid w:val="00222341"/>
    <w:rsid w:val="00223D62"/>
    <w:rsid w:val="002243EA"/>
    <w:rsid w:val="002243FC"/>
    <w:rsid w:val="002300D0"/>
    <w:rsid w:val="0023069F"/>
    <w:rsid w:val="002306C9"/>
    <w:rsid w:val="00231B62"/>
    <w:rsid w:val="002330CA"/>
    <w:rsid w:val="002332D3"/>
    <w:rsid w:val="00236ECA"/>
    <w:rsid w:val="00237AD7"/>
    <w:rsid w:val="0024032B"/>
    <w:rsid w:val="00240AC9"/>
    <w:rsid w:val="00242261"/>
    <w:rsid w:val="00242673"/>
    <w:rsid w:val="00242885"/>
    <w:rsid w:val="00242944"/>
    <w:rsid w:val="00242E69"/>
    <w:rsid w:val="00246B69"/>
    <w:rsid w:val="00247986"/>
    <w:rsid w:val="00247B08"/>
    <w:rsid w:val="00247FC1"/>
    <w:rsid w:val="002605AA"/>
    <w:rsid w:val="0026065F"/>
    <w:rsid w:val="002631C1"/>
    <w:rsid w:val="00263ADA"/>
    <w:rsid w:val="002640F2"/>
    <w:rsid w:val="002648F6"/>
    <w:rsid w:val="00264C0E"/>
    <w:rsid w:val="00266019"/>
    <w:rsid w:val="00266A06"/>
    <w:rsid w:val="00267009"/>
    <w:rsid w:val="00270DB2"/>
    <w:rsid w:val="00271A77"/>
    <w:rsid w:val="00271D6C"/>
    <w:rsid w:val="00273145"/>
    <w:rsid w:val="0027353C"/>
    <w:rsid w:val="002759C1"/>
    <w:rsid w:val="00275EA7"/>
    <w:rsid w:val="00276643"/>
    <w:rsid w:val="00276CBA"/>
    <w:rsid w:val="0027704D"/>
    <w:rsid w:val="002818A1"/>
    <w:rsid w:val="00281AF5"/>
    <w:rsid w:val="00282BAE"/>
    <w:rsid w:val="00284363"/>
    <w:rsid w:val="00285D79"/>
    <w:rsid w:val="00285E1A"/>
    <w:rsid w:val="0028655B"/>
    <w:rsid w:val="0028766C"/>
    <w:rsid w:val="00287B07"/>
    <w:rsid w:val="00287DD6"/>
    <w:rsid w:val="00291ACE"/>
    <w:rsid w:val="00292A48"/>
    <w:rsid w:val="002933CD"/>
    <w:rsid w:val="002940C4"/>
    <w:rsid w:val="0029427C"/>
    <w:rsid w:val="002951AC"/>
    <w:rsid w:val="0029563B"/>
    <w:rsid w:val="002961C9"/>
    <w:rsid w:val="002962EA"/>
    <w:rsid w:val="0029648D"/>
    <w:rsid w:val="002966BE"/>
    <w:rsid w:val="0029727C"/>
    <w:rsid w:val="00297724"/>
    <w:rsid w:val="00297854"/>
    <w:rsid w:val="002A0B4E"/>
    <w:rsid w:val="002A2BDE"/>
    <w:rsid w:val="002A3654"/>
    <w:rsid w:val="002A7235"/>
    <w:rsid w:val="002A7896"/>
    <w:rsid w:val="002A790E"/>
    <w:rsid w:val="002A7E1A"/>
    <w:rsid w:val="002A7E73"/>
    <w:rsid w:val="002B11CF"/>
    <w:rsid w:val="002B19DD"/>
    <w:rsid w:val="002B24AB"/>
    <w:rsid w:val="002B2AD4"/>
    <w:rsid w:val="002B3A7C"/>
    <w:rsid w:val="002B6B76"/>
    <w:rsid w:val="002B7266"/>
    <w:rsid w:val="002B7527"/>
    <w:rsid w:val="002C06EA"/>
    <w:rsid w:val="002C0B5A"/>
    <w:rsid w:val="002C225E"/>
    <w:rsid w:val="002C2B27"/>
    <w:rsid w:val="002C6520"/>
    <w:rsid w:val="002C6D7B"/>
    <w:rsid w:val="002C6DF2"/>
    <w:rsid w:val="002C7C3C"/>
    <w:rsid w:val="002D155A"/>
    <w:rsid w:val="002D1D4F"/>
    <w:rsid w:val="002D2BE9"/>
    <w:rsid w:val="002D44F5"/>
    <w:rsid w:val="002D4AC7"/>
    <w:rsid w:val="002D6BC2"/>
    <w:rsid w:val="002D6BE3"/>
    <w:rsid w:val="002D7B05"/>
    <w:rsid w:val="002D7B1B"/>
    <w:rsid w:val="002E05C3"/>
    <w:rsid w:val="002E2BC0"/>
    <w:rsid w:val="002E3DED"/>
    <w:rsid w:val="002E46D7"/>
    <w:rsid w:val="002E54B5"/>
    <w:rsid w:val="002E674D"/>
    <w:rsid w:val="002F1E2E"/>
    <w:rsid w:val="002F2074"/>
    <w:rsid w:val="002F211E"/>
    <w:rsid w:val="002F3F6D"/>
    <w:rsid w:val="002F4759"/>
    <w:rsid w:val="002F50A3"/>
    <w:rsid w:val="002F6520"/>
    <w:rsid w:val="002F66B1"/>
    <w:rsid w:val="002F68F6"/>
    <w:rsid w:val="003026F5"/>
    <w:rsid w:val="003041B7"/>
    <w:rsid w:val="00304551"/>
    <w:rsid w:val="00304B4C"/>
    <w:rsid w:val="00306429"/>
    <w:rsid w:val="003065A8"/>
    <w:rsid w:val="00307E80"/>
    <w:rsid w:val="00310E68"/>
    <w:rsid w:val="0031175B"/>
    <w:rsid w:val="003123ED"/>
    <w:rsid w:val="003137F2"/>
    <w:rsid w:val="0031445C"/>
    <w:rsid w:val="003154CF"/>
    <w:rsid w:val="003159BC"/>
    <w:rsid w:val="00316D8B"/>
    <w:rsid w:val="00317638"/>
    <w:rsid w:val="00320987"/>
    <w:rsid w:val="003215E2"/>
    <w:rsid w:val="00322A50"/>
    <w:rsid w:val="00322A70"/>
    <w:rsid w:val="00323511"/>
    <w:rsid w:val="003237BF"/>
    <w:rsid w:val="0032522B"/>
    <w:rsid w:val="00325B34"/>
    <w:rsid w:val="003267F2"/>
    <w:rsid w:val="0032743C"/>
    <w:rsid w:val="00330931"/>
    <w:rsid w:val="00330FD6"/>
    <w:rsid w:val="00333237"/>
    <w:rsid w:val="00333679"/>
    <w:rsid w:val="003336F7"/>
    <w:rsid w:val="00333F0C"/>
    <w:rsid w:val="003340E5"/>
    <w:rsid w:val="00334E12"/>
    <w:rsid w:val="00334F74"/>
    <w:rsid w:val="003355AD"/>
    <w:rsid w:val="00336068"/>
    <w:rsid w:val="003369A7"/>
    <w:rsid w:val="00340174"/>
    <w:rsid w:val="00342DF8"/>
    <w:rsid w:val="003431C7"/>
    <w:rsid w:val="0034487F"/>
    <w:rsid w:val="00345036"/>
    <w:rsid w:val="0035094C"/>
    <w:rsid w:val="0035144A"/>
    <w:rsid w:val="003521D6"/>
    <w:rsid w:val="00352A1F"/>
    <w:rsid w:val="003532E6"/>
    <w:rsid w:val="00353894"/>
    <w:rsid w:val="00355528"/>
    <w:rsid w:val="00360142"/>
    <w:rsid w:val="00360FE3"/>
    <w:rsid w:val="0036532A"/>
    <w:rsid w:val="003659AF"/>
    <w:rsid w:val="003665D0"/>
    <w:rsid w:val="00367391"/>
    <w:rsid w:val="00367C29"/>
    <w:rsid w:val="003703AC"/>
    <w:rsid w:val="00371CDD"/>
    <w:rsid w:val="003726C2"/>
    <w:rsid w:val="00372795"/>
    <w:rsid w:val="00372AA7"/>
    <w:rsid w:val="00373576"/>
    <w:rsid w:val="0037431E"/>
    <w:rsid w:val="00375D08"/>
    <w:rsid w:val="00376451"/>
    <w:rsid w:val="00377AE1"/>
    <w:rsid w:val="0038018C"/>
    <w:rsid w:val="00380369"/>
    <w:rsid w:val="00380F6F"/>
    <w:rsid w:val="0038158C"/>
    <w:rsid w:val="0038216E"/>
    <w:rsid w:val="00383076"/>
    <w:rsid w:val="003843E0"/>
    <w:rsid w:val="003848D6"/>
    <w:rsid w:val="00384BAF"/>
    <w:rsid w:val="00385747"/>
    <w:rsid w:val="00387C59"/>
    <w:rsid w:val="00390C24"/>
    <w:rsid w:val="003922A7"/>
    <w:rsid w:val="003940F0"/>
    <w:rsid w:val="003945E5"/>
    <w:rsid w:val="0039535D"/>
    <w:rsid w:val="003959ED"/>
    <w:rsid w:val="0039673F"/>
    <w:rsid w:val="003979A1"/>
    <w:rsid w:val="003A1410"/>
    <w:rsid w:val="003A30E5"/>
    <w:rsid w:val="003A4F07"/>
    <w:rsid w:val="003A51B0"/>
    <w:rsid w:val="003A54AA"/>
    <w:rsid w:val="003A54D4"/>
    <w:rsid w:val="003A6024"/>
    <w:rsid w:val="003A6B7B"/>
    <w:rsid w:val="003A6DEE"/>
    <w:rsid w:val="003A726C"/>
    <w:rsid w:val="003B1340"/>
    <w:rsid w:val="003B1506"/>
    <w:rsid w:val="003B2C35"/>
    <w:rsid w:val="003B4B05"/>
    <w:rsid w:val="003B5723"/>
    <w:rsid w:val="003B5DEA"/>
    <w:rsid w:val="003C0916"/>
    <w:rsid w:val="003C104A"/>
    <w:rsid w:val="003C1181"/>
    <w:rsid w:val="003C1814"/>
    <w:rsid w:val="003C1C4E"/>
    <w:rsid w:val="003C29ED"/>
    <w:rsid w:val="003C333F"/>
    <w:rsid w:val="003C39E5"/>
    <w:rsid w:val="003C4859"/>
    <w:rsid w:val="003C549A"/>
    <w:rsid w:val="003C5DC5"/>
    <w:rsid w:val="003C5EB4"/>
    <w:rsid w:val="003C756C"/>
    <w:rsid w:val="003C7D64"/>
    <w:rsid w:val="003D3251"/>
    <w:rsid w:val="003D36D7"/>
    <w:rsid w:val="003D3A28"/>
    <w:rsid w:val="003D4511"/>
    <w:rsid w:val="003D49AD"/>
    <w:rsid w:val="003D4BBC"/>
    <w:rsid w:val="003D5389"/>
    <w:rsid w:val="003D55BE"/>
    <w:rsid w:val="003D65F2"/>
    <w:rsid w:val="003D7BA3"/>
    <w:rsid w:val="003E0139"/>
    <w:rsid w:val="003E0AD5"/>
    <w:rsid w:val="003E16F3"/>
    <w:rsid w:val="003E1AC2"/>
    <w:rsid w:val="003E277A"/>
    <w:rsid w:val="003E399E"/>
    <w:rsid w:val="003E40CE"/>
    <w:rsid w:val="003E43F4"/>
    <w:rsid w:val="003E46C5"/>
    <w:rsid w:val="003E4D9A"/>
    <w:rsid w:val="003E7379"/>
    <w:rsid w:val="003F1846"/>
    <w:rsid w:val="003F4614"/>
    <w:rsid w:val="003F5F06"/>
    <w:rsid w:val="003F784C"/>
    <w:rsid w:val="00400293"/>
    <w:rsid w:val="004008A7"/>
    <w:rsid w:val="00400ACD"/>
    <w:rsid w:val="00401C64"/>
    <w:rsid w:val="004038C3"/>
    <w:rsid w:val="00404A81"/>
    <w:rsid w:val="00405405"/>
    <w:rsid w:val="004054AD"/>
    <w:rsid w:val="00405DB1"/>
    <w:rsid w:val="0040782C"/>
    <w:rsid w:val="00407946"/>
    <w:rsid w:val="0041104A"/>
    <w:rsid w:val="00411088"/>
    <w:rsid w:val="00411479"/>
    <w:rsid w:val="00411B7A"/>
    <w:rsid w:val="00412D2C"/>
    <w:rsid w:val="00413681"/>
    <w:rsid w:val="004142E4"/>
    <w:rsid w:val="00422C78"/>
    <w:rsid w:val="00422E33"/>
    <w:rsid w:val="00423845"/>
    <w:rsid w:val="00424767"/>
    <w:rsid w:val="00424860"/>
    <w:rsid w:val="004255F7"/>
    <w:rsid w:val="00425D01"/>
    <w:rsid w:val="004265DC"/>
    <w:rsid w:val="0042752D"/>
    <w:rsid w:val="004275E3"/>
    <w:rsid w:val="00427FD7"/>
    <w:rsid w:val="00431AC3"/>
    <w:rsid w:val="00431BE1"/>
    <w:rsid w:val="00431F66"/>
    <w:rsid w:val="004324F7"/>
    <w:rsid w:val="00434518"/>
    <w:rsid w:val="00434945"/>
    <w:rsid w:val="004359C6"/>
    <w:rsid w:val="004365D5"/>
    <w:rsid w:val="00437913"/>
    <w:rsid w:val="0044012D"/>
    <w:rsid w:val="00440182"/>
    <w:rsid w:val="00440E3A"/>
    <w:rsid w:val="0044103D"/>
    <w:rsid w:val="00441241"/>
    <w:rsid w:val="0044256A"/>
    <w:rsid w:val="00442664"/>
    <w:rsid w:val="00443692"/>
    <w:rsid w:val="00443C07"/>
    <w:rsid w:val="0044539E"/>
    <w:rsid w:val="00447EF8"/>
    <w:rsid w:val="00450FE9"/>
    <w:rsid w:val="00451539"/>
    <w:rsid w:val="004520D7"/>
    <w:rsid w:val="004535FF"/>
    <w:rsid w:val="00455B07"/>
    <w:rsid w:val="00456C08"/>
    <w:rsid w:val="00456F57"/>
    <w:rsid w:val="004611DE"/>
    <w:rsid w:val="00461247"/>
    <w:rsid w:val="004616FA"/>
    <w:rsid w:val="00461F61"/>
    <w:rsid w:val="0046263A"/>
    <w:rsid w:val="00464303"/>
    <w:rsid w:val="00465799"/>
    <w:rsid w:val="00467DCB"/>
    <w:rsid w:val="00470498"/>
    <w:rsid w:val="004708E9"/>
    <w:rsid w:val="00470C94"/>
    <w:rsid w:val="00470E62"/>
    <w:rsid w:val="0047119A"/>
    <w:rsid w:val="00471F87"/>
    <w:rsid w:val="00473B5C"/>
    <w:rsid w:val="00474024"/>
    <w:rsid w:val="00475541"/>
    <w:rsid w:val="00475AE5"/>
    <w:rsid w:val="00476249"/>
    <w:rsid w:val="0048026F"/>
    <w:rsid w:val="00481C7C"/>
    <w:rsid w:val="004828D8"/>
    <w:rsid w:val="00482FE6"/>
    <w:rsid w:val="00486012"/>
    <w:rsid w:val="0048671F"/>
    <w:rsid w:val="0048715E"/>
    <w:rsid w:val="00490250"/>
    <w:rsid w:val="004902D5"/>
    <w:rsid w:val="004907C1"/>
    <w:rsid w:val="00491689"/>
    <w:rsid w:val="00491DA6"/>
    <w:rsid w:val="00492170"/>
    <w:rsid w:val="00492BCA"/>
    <w:rsid w:val="00492E8F"/>
    <w:rsid w:val="00493296"/>
    <w:rsid w:val="00493392"/>
    <w:rsid w:val="00493DC8"/>
    <w:rsid w:val="00494817"/>
    <w:rsid w:val="00495DE7"/>
    <w:rsid w:val="00497C6B"/>
    <w:rsid w:val="004A4931"/>
    <w:rsid w:val="004A5A79"/>
    <w:rsid w:val="004A622D"/>
    <w:rsid w:val="004A77A8"/>
    <w:rsid w:val="004A7ADA"/>
    <w:rsid w:val="004B024C"/>
    <w:rsid w:val="004B0D13"/>
    <w:rsid w:val="004B0ED0"/>
    <w:rsid w:val="004B144E"/>
    <w:rsid w:val="004B27A2"/>
    <w:rsid w:val="004B2B89"/>
    <w:rsid w:val="004B2C2F"/>
    <w:rsid w:val="004B31DB"/>
    <w:rsid w:val="004B6573"/>
    <w:rsid w:val="004B7155"/>
    <w:rsid w:val="004B7BBC"/>
    <w:rsid w:val="004B7C6E"/>
    <w:rsid w:val="004C007C"/>
    <w:rsid w:val="004C1766"/>
    <w:rsid w:val="004C2188"/>
    <w:rsid w:val="004C2330"/>
    <w:rsid w:val="004C707D"/>
    <w:rsid w:val="004D02B0"/>
    <w:rsid w:val="004D0342"/>
    <w:rsid w:val="004D1696"/>
    <w:rsid w:val="004D2553"/>
    <w:rsid w:val="004D2A62"/>
    <w:rsid w:val="004D2E26"/>
    <w:rsid w:val="004D2FCF"/>
    <w:rsid w:val="004D4661"/>
    <w:rsid w:val="004D5ACC"/>
    <w:rsid w:val="004E0435"/>
    <w:rsid w:val="004E0F7D"/>
    <w:rsid w:val="004E1291"/>
    <w:rsid w:val="004E14CC"/>
    <w:rsid w:val="004E2130"/>
    <w:rsid w:val="004E3D38"/>
    <w:rsid w:val="004E7184"/>
    <w:rsid w:val="004E7D56"/>
    <w:rsid w:val="004F0A7A"/>
    <w:rsid w:val="004F1ADC"/>
    <w:rsid w:val="004F1C65"/>
    <w:rsid w:val="004F31B7"/>
    <w:rsid w:val="004F42C1"/>
    <w:rsid w:val="004F6344"/>
    <w:rsid w:val="005017A2"/>
    <w:rsid w:val="005019AC"/>
    <w:rsid w:val="00502A59"/>
    <w:rsid w:val="00503D3F"/>
    <w:rsid w:val="005044D9"/>
    <w:rsid w:val="00504AC5"/>
    <w:rsid w:val="00505AC7"/>
    <w:rsid w:val="005068F3"/>
    <w:rsid w:val="00506941"/>
    <w:rsid w:val="00511C6C"/>
    <w:rsid w:val="005129B2"/>
    <w:rsid w:val="00512D6B"/>
    <w:rsid w:val="00513B3E"/>
    <w:rsid w:val="005140D7"/>
    <w:rsid w:val="005143A9"/>
    <w:rsid w:val="005154CF"/>
    <w:rsid w:val="00515D94"/>
    <w:rsid w:val="00516547"/>
    <w:rsid w:val="00516942"/>
    <w:rsid w:val="00516E20"/>
    <w:rsid w:val="00520F5E"/>
    <w:rsid w:val="005212D3"/>
    <w:rsid w:val="00521B52"/>
    <w:rsid w:val="005226D1"/>
    <w:rsid w:val="0052319D"/>
    <w:rsid w:val="0052404A"/>
    <w:rsid w:val="00524830"/>
    <w:rsid w:val="005248B6"/>
    <w:rsid w:val="00524BAD"/>
    <w:rsid w:val="00526015"/>
    <w:rsid w:val="00527783"/>
    <w:rsid w:val="00527B02"/>
    <w:rsid w:val="00527DEC"/>
    <w:rsid w:val="00530DB8"/>
    <w:rsid w:val="0053229B"/>
    <w:rsid w:val="005322D1"/>
    <w:rsid w:val="00535763"/>
    <w:rsid w:val="00535880"/>
    <w:rsid w:val="005379F6"/>
    <w:rsid w:val="00537E9D"/>
    <w:rsid w:val="00540BE9"/>
    <w:rsid w:val="00541D22"/>
    <w:rsid w:val="00542A28"/>
    <w:rsid w:val="00544771"/>
    <w:rsid w:val="005451F9"/>
    <w:rsid w:val="005456CF"/>
    <w:rsid w:val="005465E7"/>
    <w:rsid w:val="0054720E"/>
    <w:rsid w:val="005477FF"/>
    <w:rsid w:val="00547C44"/>
    <w:rsid w:val="005502D9"/>
    <w:rsid w:val="00550F23"/>
    <w:rsid w:val="005549E1"/>
    <w:rsid w:val="00555C51"/>
    <w:rsid w:val="00555CDD"/>
    <w:rsid w:val="00556EE6"/>
    <w:rsid w:val="00557A00"/>
    <w:rsid w:val="00557B43"/>
    <w:rsid w:val="00560010"/>
    <w:rsid w:val="00560594"/>
    <w:rsid w:val="00560D1B"/>
    <w:rsid w:val="0056186D"/>
    <w:rsid w:val="005630A4"/>
    <w:rsid w:val="00564D50"/>
    <w:rsid w:val="00565227"/>
    <w:rsid w:val="00565F62"/>
    <w:rsid w:val="005660EE"/>
    <w:rsid w:val="0056678C"/>
    <w:rsid w:val="00566BC7"/>
    <w:rsid w:val="00567FC5"/>
    <w:rsid w:val="00570215"/>
    <w:rsid w:val="00570851"/>
    <w:rsid w:val="00571B4A"/>
    <w:rsid w:val="005752B1"/>
    <w:rsid w:val="00580351"/>
    <w:rsid w:val="00580A4E"/>
    <w:rsid w:val="005822B8"/>
    <w:rsid w:val="00582659"/>
    <w:rsid w:val="00582837"/>
    <w:rsid w:val="00582D4A"/>
    <w:rsid w:val="00583F43"/>
    <w:rsid w:val="00584149"/>
    <w:rsid w:val="005849A4"/>
    <w:rsid w:val="0058583D"/>
    <w:rsid w:val="00586675"/>
    <w:rsid w:val="00591E65"/>
    <w:rsid w:val="00592546"/>
    <w:rsid w:val="00593932"/>
    <w:rsid w:val="00593AFE"/>
    <w:rsid w:val="00594A4C"/>
    <w:rsid w:val="00595488"/>
    <w:rsid w:val="005A06D7"/>
    <w:rsid w:val="005A1ED1"/>
    <w:rsid w:val="005A41FF"/>
    <w:rsid w:val="005A7140"/>
    <w:rsid w:val="005B060E"/>
    <w:rsid w:val="005B0A60"/>
    <w:rsid w:val="005B1738"/>
    <w:rsid w:val="005B1842"/>
    <w:rsid w:val="005B240C"/>
    <w:rsid w:val="005B2D41"/>
    <w:rsid w:val="005B3C50"/>
    <w:rsid w:val="005B4925"/>
    <w:rsid w:val="005B55BB"/>
    <w:rsid w:val="005B595D"/>
    <w:rsid w:val="005B6483"/>
    <w:rsid w:val="005B66FD"/>
    <w:rsid w:val="005B685B"/>
    <w:rsid w:val="005B6A9D"/>
    <w:rsid w:val="005B6E41"/>
    <w:rsid w:val="005B77B1"/>
    <w:rsid w:val="005B78AB"/>
    <w:rsid w:val="005C0810"/>
    <w:rsid w:val="005C1900"/>
    <w:rsid w:val="005C2546"/>
    <w:rsid w:val="005C3BCB"/>
    <w:rsid w:val="005C3F89"/>
    <w:rsid w:val="005C4FF8"/>
    <w:rsid w:val="005C6AF7"/>
    <w:rsid w:val="005C7F22"/>
    <w:rsid w:val="005D215C"/>
    <w:rsid w:val="005D2E49"/>
    <w:rsid w:val="005D31D4"/>
    <w:rsid w:val="005D3BFB"/>
    <w:rsid w:val="005D500B"/>
    <w:rsid w:val="005D58AE"/>
    <w:rsid w:val="005D6727"/>
    <w:rsid w:val="005D7F1C"/>
    <w:rsid w:val="005E041C"/>
    <w:rsid w:val="005E2933"/>
    <w:rsid w:val="005E6DD6"/>
    <w:rsid w:val="005E6E86"/>
    <w:rsid w:val="005F0A71"/>
    <w:rsid w:val="005F0B96"/>
    <w:rsid w:val="005F0EBB"/>
    <w:rsid w:val="005F20E0"/>
    <w:rsid w:val="005F288F"/>
    <w:rsid w:val="005F2B6C"/>
    <w:rsid w:val="005F2BCB"/>
    <w:rsid w:val="005F3385"/>
    <w:rsid w:val="005F3898"/>
    <w:rsid w:val="005F3B5B"/>
    <w:rsid w:val="005F3CC2"/>
    <w:rsid w:val="005F3E7C"/>
    <w:rsid w:val="005F6095"/>
    <w:rsid w:val="00601FEB"/>
    <w:rsid w:val="00603694"/>
    <w:rsid w:val="00604636"/>
    <w:rsid w:val="0060476E"/>
    <w:rsid w:val="00604DBB"/>
    <w:rsid w:val="00605C33"/>
    <w:rsid w:val="00606788"/>
    <w:rsid w:val="00607523"/>
    <w:rsid w:val="006100CE"/>
    <w:rsid w:val="00611136"/>
    <w:rsid w:val="0061136C"/>
    <w:rsid w:val="006114C3"/>
    <w:rsid w:val="00611B88"/>
    <w:rsid w:val="00611F48"/>
    <w:rsid w:val="00612AC2"/>
    <w:rsid w:val="00613136"/>
    <w:rsid w:val="00613F8A"/>
    <w:rsid w:val="00613FA0"/>
    <w:rsid w:val="00614C03"/>
    <w:rsid w:val="00615A06"/>
    <w:rsid w:val="00617C92"/>
    <w:rsid w:val="00620FF8"/>
    <w:rsid w:val="00621321"/>
    <w:rsid w:val="00622B5E"/>
    <w:rsid w:val="0062431B"/>
    <w:rsid w:val="006244CD"/>
    <w:rsid w:val="006251A8"/>
    <w:rsid w:val="006256CA"/>
    <w:rsid w:val="00627886"/>
    <w:rsid w:val="00630010"/>
    <w:rsid w:val="00631DFF"/>
    <w:rsid w:val="00632EEC"/>
    <w:rsid w:val="00636D06"/>
    <w:rsid w:val="006379C9"/>
    <w:rsid w:val="00640F20"/>
    <w:rsid w:val="006413E8"/>
    <w:rsid w:val="00643393"/>
    <w:rsid w:val="00643A03"/>
    <w:rsid w:val="00644B26"/>
    <w:rsid w:val="006475D5"/>
    <w:rsid w:val="006520C3"/>
    <w:rsid w:val="00652128"/>
    <w:rsid w:val="00652650"/>
    <w:rsid w:val="00652DBF"/>
    <w:rsid w:val="0065480D"/>
    <w:rsid w:val="006578DB"/>
    <w:rsid w:val="006609C1"/>
    <w:rsid w:val="00660A76"/>
    <w:rsid w:val="00660A7E"/>
    <w:rsid w:val="00660D25"/>
    <w:rsid w:val="00661B0C"/>
    <w:rsid w:val="00663B13"/>
    <w:rsid w:val="00664949"/>
    <w:rsid w:val="00664D6F"/>
    <w:rsid w:val="00666649"/>
    <w:rsid w:val="00667E4B"/>
    <w:rsid w:val="00670B94"/>
    <w:rsid w:val="0067124A"/>
    <w:rsid w:val="00672A62"/>
    <w:rsid w:val="00673714"/>
    <w:rsid w:val="0067623C"/>
    <w:rsid w:val="00676C5D"/>
    <w:rsid w:val="00676CFF"/>
    <w:rsid w:val="0067725F"/>
    <w:rsid w:val="00677614"/>
    <w:rsid w:val="00680121"/>
    <w:rsid w:val="00680E1F"/>
    <w:rsid w:val="00681481"/>
    <w:rsid w:val="00682374"/>
    <w:rsid w:val="00683A15"/>
    <w:rsid w:val="00683E8C"/>
    <w:rsid w:val="006841EB"/>
    <w:rsid w:val="00685EC8"/>
    <w:rsid w:val="00686353"/>
    <w:rsid w:val="0069108B"/>
    <w:rsid w:val="00691621"/>
    <w:rsid w:val="00693550"/>
    <w:rsid w:val="00694A60"/>
    <w:rsid w:val="00694C3B"/>
    <w:rsid w:val="006975FC"/>
    <w:rsid w:val="00697602"/>
    <w:rsid w:val="006A292D"/>
    <w:rsid w:val="006A2CB1"/>
    <w:rsid w:val="006A4214"/>
    <w:rsid w:val="006A4448"/>
    <w:rsid w:val="006B1816"/>
    <w:rsid w:val="006B2ACD"/>
    <w:rsid w:val="006B31A4"/>
    <w:rsid w:val="006B36BB"/>
    <w:rsid w:val="006B3A0D"/>
    <w:rsid w:val="006B42CE"/>
    <w:rsid w:val="006B61D0"/>
    <w:rsid w:val="006B6A5C"/>
    <w:rsid w:val="006B7571"/>
    <w:rsid w:val="006B7B59"/>
    <w:rsid w:val="006C2573"/>
    <w:rsid w:val="006C2D9F"/>
    <w:rsid w:val="006C30E5"/>
    <w:rsid w:val="006C7BF9"/>
    <w:rsid w:val="006C7C04"/>
    <w:rsid w:val="006D1B6A"/>
    <w:rsid w:val="006D1DD6"/>
    <w:rsid w:val="006D1FDB"/>
    <w:rsid w:val="006D2279"/>
    <w:rsid w:val="006D385A"/>
    <w:rsid w:val="006D3F83"/>
    <w:rsid w:val="006D4E0B"/>
    <w:rsid w:val="006D5FE6"/>
    <w:rsid w:val="006D62EB"/>
    <w:rsid w:val="006E01EB"/>
    <w:rsid w:val="006E064E"/>
    <w:rsid w:val="006E0B5F"/>
    <w:rsid w:val="006E463B"/>
    <w:rsid w:val="006E4F81"/>
    <w:rsid w:val="006E56FE"/>
    <w:rsid w:val="006E5ECE"/>
    <w:rsid w:val="006E6782"/>
    <w:rsid w:val="006E7E3E"/>
    <w:rsid w:val="006F0146"/>
    <w:rsid w:val="006F0528"/>
    <w:rsid w:val="006F0560"/>
    <w:rsid w:val="006F0E99"/>
    <w:rsid w:val="006F0FE2"/>
    <w:rsid w:val="006F1996"/>
    <w:rsid w:val="006F2C40"/>
    <w:rsid w:val="006F5903"/>
    <w:rsid w:val="006F6BDA"/>
    <w:rsid w:val="006F7BD2"/>
    <w:rsid w:val="006F7C8E"/>
    <w:rsid w:val="007011A9"/>
    <w:rsid w:val="00701585"/>
    <w:rsid w:val="007027FA"/>
    <w:rsid w:val="007030BF"/>
    <w:rsid w:val="00703FD5"/>
    <w:rsid w:val="0070491F"/>
    <w:rsid w:val="0070609D"/>
    <w:rsid w:val="00706F6A"/>
    <w:rsid w:val="00707180"/>
    <w:rsid w:val="00707AF7"/>
    <w:rsid w:val="00707DE7"/>
    <w:rsid w:val="007124F5"/>
    <w:rsid w:val="00712663"/>
    <w:rsid w:val="007131C0"/>
    <w:rsid w:val="007144FE"/>
    <w:rsid w:val="0071633D"/>
    <w:rsid w:val="007171DE"/>
    <w:rsid w:val="00717934"/>
    <w:rsid w:val="00717FC9"/>
    <w:rsid w:val="00720094"/>
    <w:rsid w:val="007206A3"/>
    <w:rsid w:val="0072101E"/>
    <w:rsid w:val="00722A46"/>
    <w:rsid w:val="00723D5B"/>
    <w:rsid w:val="007244D7"/>
    <w:rsid w:val="00727284"/>
    <w:rsid w:val="00731589"/>
    <w:rsid w:val="007318E8"/>
    <w:rsid w:val="007326F4"/>
    <w:rsid w:val="007328E1"/>
    <w:rsid w:val="00732CE8"/>
    <w:rsid w:val="00733239"/>
    <w:rsid w:val="00734A9B"/>
    <w:rsid w:val="00734ADA"/>
    <w:rsid w:val="00735EE5"/>
    <w:rsid w:val="0074108A"/>
    <w:rsid w:val="0074155D"/>
    <w:rsid w:val="00741591"/>
    <w:rsid w:val="00746CAE"/>
    <w:rsid w:val="00752925"/>
    <w:rsid w:val="00754294"/>
    <w:rsid w:val="00755BCE"/>
    <w:rsid w:val="00755BD7"/>
    <w:rsid w:val="00755F5E"/>
    <w:rsid w:val="0075647E"/>
    <w:rsid w:val="0075665E"/>
    <w:rsid w:val="00756875"/>
    <w:rsid w:val="00756BF1"/>
    <w:rsid w:val="00756E58"/>
    <w:rsid w:val="00757919"/>
    <w:rsid w:val="00757CE1"/>
    <w:rsid w:val="00757EF2"/>
    <w:rsid w:val="0076074D"/>
    <w:rsid w:val="00762E38"/>
    <w:rsid w:val="0076471D"/>
    <w:rsid w:val="007662C0"/>
    <w:rsid w:val="00766662"/>
    <w:rsid w:val="00766773"/>
    <w:rsid w:val="00766CC7"/>
    <w:rsid w:val="00766F04"/>
    <w:rsid w:val="00772F60"/>
    <w:rsid w:val="0077494E"/>
    <w:rsid w:val="00774D42"/>
    <w:rsid w:val="00775C62"/>
    <w:rsid w:val="00775F36"/>
    <w:rsid w:val="00777419"/>
    <w:rsid w:val="007801DE"/>
    <w:rsid w:val="00780560"/>
    <w:rsid w:val="00781094"/>
    <w:rsid w:val="00781111"/>
    <w:rsid w:val="0078152B"/>
    <w:rsid w:val="0078195F"/>
    <w:rsid w:val="00783302"/>
    <w:rsid w:val="00785967"/>
    <w:rsid w:val="00785A06"/>
    <w:rsid w:val="00786005"/>
    <w:rsid w:val="007861DB"/>
    <w:rsid w:val="0078628A"/>
    <w:rsid w:val="00787792"/>
    <w:rsid w:val="00787899"/>
    <w:rsid w:val="00790B95"/>
    <w:rsid w:val="00790DAC"/>
    <w:rsid w:val="007911F6"/>
    <w:rsid w:val="00791636"/>
    <w:rsid w:val="00792AAD"/>
    <w:rsid w:val="007937B3"/>
    <w:rsid w:val="00793C1F"/>
    <w:rsid w:val="00794F2B"/>
    <w:rsid w:val="00795F2B"/>
    <w:rsid w:val="00796B3C"/>
    <w:rsid w:val="00796DD2"/>
    <w:rsid w:val="00797097"/>
    <w:rsid w:val="0079722C"/>
    <w:rsid w:val="00797644"/>
    <w:rsid w:val="007A27C3"/>
    <w:rsid w:val="007A2B27"/>
    <w:rsid w:val="007A351B"/>
    <w:rsid w:val="007A35C0"/>
    <w:rsid w:val="007A3A16"/>
    <w:rsid w:val="007A3F9F"/>
    <w:rsid w:val="007A45F2"/>
    <w:rsid w:val="007A642F"/>
    <w:rsid w:val="007A6E8B"/>
    <w:rsid w:val="007A703D"/>
    <w:rsid w:val="007A7A82"/>
    <w:rsid w:val="007B0E25"/>
    <w:rsid w:val="007B26CA"/>
    <w:rsid w:val="007B2DFC"/>
    <w:rsid w:val="007B2EB0"/>
    <w:rsid w:val="007B4881"/>
    <w:rsid w:val="007B49DC"/>
    <w:rsid w:val="007B65FA"/>
    <w:rsid w:val="007C0329"/>
    <w:rsid w:val="007C0BF0"/>
    <w:rsid w:val="007C1033"/>
    <w:rsid w:val="007C7465"/>
    <w:rsid w:val="007D0E63"/>
    <w:rsid w:val="007D2175"/>
    <w:rsid w:val="007D3CD7"/>
    <w:rsid w:val="007D43E8"/>
    <w:rsid w:val="007D4EBE"/>
    <w:rsid w:val="007D5C10"/>
    <w:rsid w:val="007D7A55"/>
    <w:rsid w:val="007E07DF"/>
    <w:rsid w:val="007E1AC2"/>
    <w:rsid w:val="007E296A"/>
    <w:rsid w:val="007E330C"/>
    <w:rsid w:val="007E53FF"/>
    <w:rsid w:val="007E6F7F"/>
    <w:rsid w:val="007E7A88"/>
    <w:rsid w:val="007F0197"/>
    <w:rsid w:val="007F0C87"/>
    <w:rsid w:val="007F0E5B"/>
    <w:rsid w:val="007F29F5"/>
    <w:rsid w:val="007F2F36"/>
    <w:rsid w:val="007F419F"/>
    <w:rsid w:val="007F54BA"/>
    <w:rsid w:val="007F64C0"/>
    <w:rsid w:val="007F678E"/>
    <w:rsid w:val="007F6EBD"/>
    <w:rsid w:val="008000C9"/>
    <w:rsid w:val="0080033D"/>
    <w:rsid w:val="00800A9F"/>
    <w:rsid w:val="00801335"/>
    <w:rsid w:val="00802AA3"/>
    <w:rsid w:val="008037E4"/>
    <w:rsid w:val="00804494"/>
    <w:rsid w:val="00805F2E"/>
    <w:rsid w:val="00806B5F"/>
    <w:rsid w:val="00806BB3"/>
    <w:rsid w:val="00806BE9"/>
    <w:rsid w:val="00807072"/>
    <w:rsid w:val="00807401"/>
    <w:rsid w:val="00810902"/>
    <w:rsid w:val="00811663"/>
    <w:rsid w:val="00811A25"/>
    <w:rsid w:val="00811F94"/>
    <w:rsid w:val="00812583"/>
    <w:rsid w:val="00813A33"/>
    <w:rsid w:val="0081420C"/>
    <w:rsid w:val="00815297"/>
    <w:rsid w:val="0081594C"/>
    <w:rsid w:val="00816A29"/>
    <w:rsid w:val="0082067B"/>
    <w:rsid w:val="00820A35"/>
    <w:rsid w:val="00820A94"/>
    <w:rsid w:val="0082124A"/>
    <w:rsid w:val="00822FD6"/>
    <w:rsid w:val="008232D2"/>
    <w:rsid w:val="0082507C"/>
    <w:rsid w:val="008265D3"/>
    <w:rsid w:val="008268A7"/>
    <w:rsid w:val="00826953"/>
    <w:rsid w:val="008274A4"/>
    <w:rsid w:val="008274AF"/>
    <w:rsid w:val="00827FB4"/>
    <w:rsid w:val="00830F1B"/>
    <w:rsid w:val="00831A2E"/>
    <w:rsid w:val="00832DBF"/>
    <w:rsid w:val="00832E33"/>
    <w:rsid w:val="008334AE"/>
    <w:rsid w:val="00835BBB"/>
    <w:rsid w:val="00835EAD"/>
    <w:rsid w:val="00836508"/>
    <w:rsid w:val="00836E06"/>
    <w:rsid w:val="00837404"/>
    <w:rsid w:val="00840D08"/>
    <w:rsid w:val="00841986"/>
    <w:rsid w:val="008424AE"/>
    <w:rsid w:val="00842A4E"/>
    <w:rsid w:val="0084364F"/>
    <w:rsid w:val="0084367A"/>
    <w:rsid w:val="00843C14"/>
    <w:rsid w:val="008445C1"/>
    <w:rsid w:val="008455AD"/>
    <w:rsid w:val="008460EA"/>
    <w:rsid w:val="00846296"/>
    <w:rsid w:val="00846A99"/>
    <w:rsid w:val="00852396"/>
    <w:rsid w:val="0085390A"/>
    <w:rsid w:val="00854772"/>
    <w:rsid w:val="00854D0D"/>
    <w:rsid w:val="0085557E"/>
    <w:rsid w:val="00855ACC"/>
    <w:rsid w:val="00856F5A"/>
    <w:rsid w:val="008570BB"/>
    <w:rsid w:val="00860E5A"/>
    <w:rsid w:val="008616A9"/>
    <w:rsid w:val="0086277F"/>
    <w:rsid w:val="00864095"/>
    <w:rsid w:val="008650F1"/>
    <w:rsid w:val="00865974"/>
    <w:rsid w:val="00866432"/>
    <w:rsid w:val="00870568"/>
    <w:rsid w:val="0087067E"/>
    <w:rsid w:val="00870727"/>
    <w:rsid w:val="008726BD"/>
    <w:rsid w:val="00872BB9"/>
    <w:rsid w:val="0087504C"/>
    <w:rsid w:val="00875151"/>
    <w:rsid w:val="00875ACE"/>
    <w:rsid w:val="0087697D"/>
    <w:rsid w:val="00877385"/>
    <w:rsid w:val="008774FC"/>
    <w:rsid w:val="00880D4D"/>
    <w:rsid w:val="00881910"/>
    <w:rsid w:val="00884A40"/>
    <w:rsid w:val="00884FF8"/>
    <w:rsid w:val="0088517F"/>
    <w:rsid w:val="00886015"/>
    <w:rsid w:val="0088608E"/>
    <w:rsid w:val="00890463"/>
    <w:rsid w:val="00891D4B"/>
    <w:rsid w:val="00894EC0"/>
    <w:rsid w:val="00895C7C"/>
    <w:rsid w:val="0089669A"/>
    <w:rsid w:val="00896C5A"/>
    <w:rsid w:val="00896D71"/>
    <w:rsid w:val="008A0D1F"/>
    <w:rsid w:val="008A0EC8"/>
    <w:rsid w:val="008A2276"/>
    <w:rsid w:val="008A273A"/>
    <w:rsid w:val="008A2DBE"/>
    <w:rsid w:val="008A381C"/>
    <w:rsid w:val="008A3BF5"/>
    <w:rsid w:val="008A413C"/>
    <w:rsid w:val="008A475E"/>
    <w:rsid w:val="008A48F8"/>
    <w:rsid w:val="008A4AF8"/>
    <w:rsid w:val="008A583E"/>
    <w:rsid w:val="008A5B6B"/>
    <w:rsid w:val="008A6962"/>
    <w:rsid w:val="008A6F2E"/>
    <w:rsid w:val="008A70DB"/>
    <w:rsid w:val="008A7AFB"/>
    <w:rsid w:val="008A7E71"/>
    <w:rsid w:val="008B007A"/>
    <w:rsid w:val="008B01DA"/>
    <w:rsid w:val="008B35A5"/>
    <w:rsid w:val="008B3600"/>
    <w:rsid w:val="008B4216"/>
    <w:rsid w:val="008B608B"/>
    <w:rsid w:val="008B64CD"/>
    <w:rsid w:val="008B6774"/>
    <w:rsid w:val="008C0FCB"/>
    <w:rsid w:val="008C115C"/>
    <w:rsid w:val="008C27DB"/>
    <w:rsid w:val="008C362F"/>
    <w:rsid w:val="008C4566"/>
    <w:rsid w:val="008C6E81"/>
    <w:rsid w:val="008C75C4"/>
    <w:rsid w:val="008D171A"/>
    <w:rsid w:val="008D1B5E"/>
    <w:rsid w:val="008D2326"/>
    <w:rsid w:val="008D251D"/>
    <w:rsid w:val="008D3DBB"/>
    <w:rsid w:val="008D4E02"/>
    <w:rsid w:val="008D4F39"/>
    <w:rsid w:val="008D62CA"/>
    <w:rsid w:val="008D6E17"/>
    <w:rsid w:val="008E125E"/>
    <w:rsid w:val="008E1EC1"/>
    <w:rsid w:val="008E2B4F"/>
    <w:rsid w:val="008E4344"/>
    <w:rsid w:val="008E4DAC"/>
    <w:rsid w:val="008E6C96"/>
    <w:rsid w:val="008F0650"/>
    <w:rsid w:val="008F0C64"/>
    <w:rsid w:val="008F0D47"/>
    <w:rsid w:val="008F2631"/>
    <w:rsid w:val="008F2B93"/>
    <w:rsid w:val="008F6378"/>
    <w:rsid w:val="008F72E9"/>
    <w:rsid w:val="00900BD8"/>
    <w:rsid w:val="00901340"/>
    <w:rsid w:val="00901401"/>
    <w:rsid w:val="00901436"/>
    <w:rsid w:val="00903789"/>
    <w:rsid w:val="009045B4"/>
    <w:rsid w:val="00904B77"/>
    <w:rsid w:val="00905689"/>
    <w:rsid w:val="009058D2"/>
    <w:rsid w:val="00906C29"/>
    <w:rsid w:val="00907862"/>
    <w:rsid w:val="0090792E"/>
    <w:rsid w:val="00910249"/>
    <w:rsid w:val="0091039D"/>
    <w:rsid w:val="009121FB"/>
    <w:rsid w:val="00912F9F"/>
    <w:rsid w:val="00913061"/>
    <w:rsid w:val="00913B61"/>
    <w:rsid w:val="00915748"/>
    <w:rsid w:val="009168FE"/>
    <w:rsid w:val="00916D46"/>
    <w:rsid w:val="00917561"/>
    <w:rsid w:val="00920435"/>
    <w:rsid w:val="0092043E"/>
    <w:rsid w:val="009207A4"/>
    <w:rsid w:val="00920B6C"/>
    <w:rsid w:val="00921C43"/>
    <w:rsid w:val="00921CA5"/>
    <w:rsid w:val="00921F94"/>
    <w:rsid w:val="009226BF"/>
    <w:rsid w:val="009231A3"/>
    <w:rsid w:val="00923A95"/>
    <w:rsid w:val="00925601"/>
    <w:rsid w:val="009256B1"/>
    <w:rsid w:val="00925CD6"/>
    <w:rsid w:val="009261AE"/>
    <w:rsid w:val="00926997"/>
    <w:rsid w:val="00926B86"/>
    <w:rsid w:val="00930091"/>
    <w:rsid w:val="009329F7"/>
    <w:rsid w:val="00932CF3"/>
    <w:rsid w:val="00932F29"/>
    <w:rsid w:val="00934DA7"/>
    <w:rsid w:val="00935656"/>
    <w:rsid w:val="00937F6D"/>
    <w:rsid w:val="0094002C"/>
    <w:rsid w:val="009428D7"/>
    <w:rsid w:val="00942F8C"/>
    <w:rsid w:val="00944BA7"/>
    <w:rsid w:val="009454F9"/>
    <w:rsid w:val="00946A85"/>
    <w:rsid w:val="00947084"/>
    <w:rsid w:val="0094778B"/>
    <w:rsid w:val="00950757"/>
    <w:rsid w:val="00950CCE"/>
    <w:rsid w:val="00950F26"/>
    <w:rsid w:val="00952965"/>
    <w:rsid w:val="00952B6F"/>
    <w:rsid w:val="00953D84"/>
    <w:rsid w:val="00954268"/>
    <w:rsid w:val="00954499"/>
    <w:rsid w:val="00954EED"/>
    <w:rsid w:val="009556C6"/>
    <w:rsid w:val="00955893"/>
    <w:rsid w:val="00957CFA"/>
    <w:rsid w:val="009610E7"/>
    <w:rsid w:val="009615C7"/>
    <w:rsid w:val="00961AF3"/>
    <w:rsid w:val="00962DED"/>
    <w:rsid w:val="00966A97"/>
    <w:rsid w:val="00966E0D"/>
    <w:rsid w:val="00971C82"/>
    <w:rsid w:val="00971F2C"/>
    <w:rsid w:val="00972831"/>
    <w:rsid w:val="00972F4E"/>
    <w:rsid w:val="0097369D"/>
    <w:rsid w:val="009745DC"/>
    <w:rsid w:val="009774A1"/>
    <w:rsid w:val="00977BEA"/>
    <w:rsid w:val="00977C24"/>
    <w:rsid w:val="00977F16"/>
    <w:rsid w:val="00980FD0"/>
    <w:rsid w:val="00981211"/>
    <w:rsid w:val="00982B83"/>
    <w:rsid w:val="00983463"/>
    <w:rsid w:val="0098566E"/>
    <w:rsid w:val="00985BCB"/>
    <w:rsid w:val="00987B0E"/>
    <w:rsid w:val="0099009F"/>
    <w:rsid w:val="0099096E"/>
    <w:rsid w:val="009913D9"/>
    <w:rsid w:val="0099216A"/>
    <w:rsid w:val="009958EF"/>
    <w:rsid w:val="00996942"/>
    <w:rsid w:val="009969AC"/>
    <w:rsid w:val="00996FAA"/>
    <w:rsid w:val="009A2D7C"/>
    <w:rsid w:val="009A3982"/>
    <w:rsid w:val="009A3A62"/>
    <w:rsid w:val="009A3ED6"/>
    <w:rsid w:val="009A457B"/>
    <w:rsid w:val="009A45B2"/>
    <w:rsid w:val="009A4BA9"/>
    <w:rsid w:val="009A4C7F"/>
    <w:rsid w:val="009B2078"/>
    <w:rsid w:val="009B26B2"/>
    <w:rsid w:val="009B28CB"/>
    <w:rsid w:val="009B302B"/>
    <w:rsid w:val="009B3884"/>
    <w:rsid w:val="009B41D2"/>
    <w:rsid w:val="009B4212"/>
    <w:rsid w:val="009B4503"/>
    <w:rsid w:val="009B579C"/>
    <w:rsid w:val="009B57E0"/>
    <w:rsid w:val="009B5CE9"/>
    <w:rsid w:val="009B60DF"/>
    <w:rsid w:val="009B7353"/>
    <w:rsid w:val="009C08FE"/>
    <w:rsid w:val="009C0DF4"/>
    <w:rsid w:val="009C340D"/>
    <w:rsid w:val="009C3F7E"/>
    <w:rsid w:val="009C4402"/>
    <w:rsid w:val="009C4AAE"/>
    <w:rsid w:val="009C4DE8"/>
    <w:rsid w:val="009C5BB6"/>
    <w:rsid w:val="009C6BB2"/>
    <w:rsid w:val="009C6D89"/>
    <w:rsid w:val="009C7626"/>
    <w:rsid w:val="009D1F53"/>
    <w:rsid w:val="009D2821"/>
    <w:rsid w:val="009D394C"/>
    <w:rsid w:val="009D7312"/>
    <w:rsid w:val="009D78E5"/>
    <w:rsid w:val="009E00E4"/>
    <w:rsid w:val="009E2853"/>
    <w:rsid w:val="009E285D"/>
    <w:rsid w:val="009E3AEA"/>
    <w:rsid w:val="009E411C"/>
    <w:rsid w:val="009E4F02"/>
    <w:rsid w:val="009E59D7"/>
    <w:rsid w:val="009E5B23"/>
    <w:rsid w:val="009F0843"/>
    <w:rsid w:val="009F0F8E"/>
    <w:rsid w:val="009F1014"/>
    <w:rsid w:val="009F1103"/>
    <w:rsid w:val="009F1F57"/>
    <w:rsid w:val="009F25A2"/>
    <w:rsid w:val="009F2FF4"/>
    <w:rsid w:val="009F3FE1"/>
    <w:rsid w:val="009F53A5"/>
    <w:rsid w:val="009F6E17"/>
    <w:rsid w:val="009F6F97"/>
    <w:rsid w:val="00A01372"/>
    <w:rsid w:val="00A01902"/>
    <w:rsid w:val="00A01C18"/>
    <w:rsid w:val="00A01D86"/>
    <w:rsid w:val="00A026C1"/>
    <w:rsid w:val="00A04270"/>
    <w:rsid w:val="00A0429B"/>
    <w:rsid w:val="00A04B6B"/>
    <w:rsid w:val="00A0506D"/>
    <w:rsid w:val="00A058CD"/>
    <w:rsid w:val="00A063D0"/>
    <w:rsid w:val="00A101E3"/>
    <w:rsid w:val="00A10943"/>
    <w:rsid w:val="00A10ED9"/>
    <w:rsid w:val="00A11672"/>
    <w:rsid w:val="00A13F97"/>
    <w:rsid w:val="00A15F89"/>
    <w:rsid w:val="00A16593"/>
    <w:rsid w:val="00A17BCD"/>
    <w:rsid w:val="00A17EB5"/>
    <w:rsid w:val="00A21CE1"/>
    <w:rsid w:val="00A22BCB"/>
    <w:rsid w:val="00A240AD"/>
    <w:rsid w:val="00A24175"/>
    <w:rsid w:val="00A245E5"/>
    <w:rsid w:val="00A246A9"/>
    <w:rsid w:val="00A25D3C"/>
    <w:rsid w:val="00A26AB3"/>
    <w:rsid w:val="00A26D6B"/>
    <w:rsid w:val="00A27125"/>
    <w:rsid w:val="00A27519"/>
    <w:rsid w:val="00A27BEE"/>
    <w:rsid w:val="00A31C41"/>
    <w:rsid w:val="00A32231"/>
    <w:rsid w:val="00A33B04"/>
    <w:rsid w:val="00A33F18"/>
    <w:rsid w:val="00A34B83"/>
    <w:rsid w:val="00A352A1"/>
    <w:rsid w:val="00A36248"/>
    <w:rsid w:val="00A364B3"/>
    <w:rsid w:val="00A37A5E"/>
    <w:rsid w:val="00A40295"/>
    <w:rsid w:val="00A41504"/>
    <w:rsid w:val="00A41860"/>
    <w:rsid w:val="00A419E5"/>
    <w:rsid w:val="00A4286A"/>
    <w:rsid w:val="00A42A69"/>
    <w:rsid w:val="00A45C10"/>
    <w:rsid w:val="00A47A6A"/>
    <w:rsid w:val="00A50139"/>
    <w:rsid w:val="00A51E99"/>
    <w:rsid w:val="00A547D4"/>
    <w:rsid w:val="00A55109"/>
    <w:rsid w:val="00A5644B"/>
    <w:rsid w:val="00A56A92"/>
    <w:rsid w:val="00A57B7F"/>
    <w:rsid w:val="00A57F64"/>
    <w:rsid w:val="00A6202F"/>
    <w:rsid w:val="00A620DD"/>
    <w:rsid w:val="00A62F39"/>
    <w:rsid w:val="00A647B4"/>
    <w:rsid w:val="00A64AA0"/>
    <w:rsid w:val="00A64BBA"/>
    <w:rsid w:val="00A664A1"/>
    <w:rsid w:val="00A7031D"/>
    <w:rsid w:val="00A703E9"/>
    <w:rsid w:val="00A7083C"/>
    <w:rsid w:val="00A70CE1"/>
    <w:rsid w:val="00A70FEB"/>
    <w:rsid w:val="00A723EA"/>
    <w:rsid w:val="00A73353"/>
    <w:rsid w:val="00A75844"/>
    <w:rsid w:val="00A77881"/>
    <w:rsid w:val="00A81138"/>
    <w:rsid w:val="00A8351C"/>
    <w:rsid w:val="00A83D75"/>
    <w:rsid w:val="00A84AB9"/>
    <w:rsid w:val="00A862EB"/>
    <w:rsid w:val="00A86CDE"/>
    <w:rsid w:val="00A86DBF"/>
    <w:rsid w:val="00A90182"/>
    <w:rsid w:val="00A903EA"/>
    <w:rsid w:val="00A93209"/>
    <w:rsid w:val="00A93473"/>
    <w:rsid w:val="00A96A42"/>
    <w:rsid w:val="00A9753C"/>
    <w:rsid w:val="00AA062D"/>
    <w:rsid w:val="00AA0844"/>
    <w:rsid w:val="00AA363B"/>
    <w:rsid w:val="00AA3CE7"/>
    <w:rsid w:val="00AA3F16"/>
    <w:rsid w:val="00AA44BE"/>
    <w:rsid w:val="00AA6EF7"/>
    <w:rsid w:val="00AA7A1E"/>
    <w:rsid w:val="00AA7E18"/>
    <w:rsid w:val="00AB0598"/>
    <w:rsid w:val="00AB09A1"/>
    <w:rsid w:val="00AB1D9C"/>
    <w:rsid w:val="00AB3AE2"/>
    <w:rsid w:val="00AB3B4C"/>
    <w:rsid w:val="00AB3D14"/>
    <w:rsid w:val="00AB5F29"/>
    <w:rsid w:val="00AB65AE"/>
    <w:rsid w:val="00AC14EA"/>
    <w:rsid w:val="00AC54D8"/>
    <w:rsid w:val="00AC7BE3"/>
    <w:rsid w:val="00AD065B"/>
    <w:rsid w:val="00AD2E99"/>
    <w:rsid w:val="00AD37C6"/>
    <w:rsid w:val="00AD397F"/>
    <w:rsid w:val="00AD57B5"/>
    <w:rsid w:val="00AD5D67"/>
    <w:rsid w:val="00AD70A7"/>
    <w:rsid w:val="00AD75A0"/>
    <w:rsid w:val="00AE00E1"/>
    <w:rsid w:val="00AE0A46"/>
    <w:rsid w:val="00AE14EF"/>
    <w:rsid w:val="00AE2549"/>
    <w:rsid w:val="00AE27C3"/>
    <w:rsid w:val="00AE2D7D"/>
    <w:rsid w:val="00AE38A2"/>
    <w:rsid w:val="00AE39C8"/>
    <w:rsid w:val="00AE4057"/>
    <w:rsid w:val="00AE4C6E"/>
    <w:rsid w:val="00AE5425"/>
    <w:rsid w:val="00AE7235"/>
    <w:rsid w:val="00AE7F08"/>
    <w:rsid w:val="00AE7F6A"/>
    <w:rsid w:val="00AF0E2D"/>
    <w:rsid w:val="00AF10F9"/>
    <w:rsid w:val="00AF2353"/>
    <w:rsid w:val="00AF29BA"/>
    <w:rsid w:val="00AF29CE"/>
    <w:rsid w:val="00AF31D0"/>
    <w:rsid w:val="00AF4611"/>
    <w:rsid w:val="00AF6887"/>
    <w:rsid w:val="00B0090E"/>
    <w:rsid w:val="00B00B62"/>
    <w:rsid w:val="00B01701"/>
    <w:rsid w:val="00B02807"/>
    <w:rsid w:val="00B03923"/>
    <w:rsid w:val="00B06D03"/>
    <w:rsid w:val="00B06D85"/>
    <w:rsid w:val="00B07A72"/>
    <w:rsid w:val="00B10244"/>
    <w:rsid w:val="00B112C7"/>
    <w:rsid w:val="00B1162C"/>
    <w:rsid w:val="00B1198E"/>
    <w:rsid w:val="00B204A8"/>
    <w:rsid w:val="00B21114"/>
    <w:rsid w:val="00B21652"/>
    <w:rsid w:val="00B2251C"/>
    <w:rsid w:val="00B23A73"/>
    <w:rsid w:val="00B23FF4"/>
    <w:rsid w:val="00B25AA6"/>
    <w:rsid w:val="00B26717"/>
    <w:rsid w:val="00B30863"/>
    <w:rsid w:val="00B30A52"/>
    <w:rsid w:val="00B32C0D"/>
    <w:rsid w:val="00B34EFD"/>
    <w:rsid w:val="00B3563B"/>
    <w:rsid w:val="00B361BB"/>
    <w:rsid w:val="00B3628F"/>
    <w:rsid w:val="00B368D9"/>
    <w:rsid w:val="00B37C57"/>
    <w:rsid w:val="00B37D2D"/>
    <w:rsid w:val="00B4022D"/>
    <w:rsid w:val="00B403D6"/>
    <w:rsid w:val="00B40C5E"/>
    <w:rsid w:val="00B40EA3"/>
    <w:rsid w:val="00B42B56"/>
    <w:rsid w:val="00B42CB4"/>
    <w:rsid w:val="00B43F78"/>
    <w:rsid w:val="00B44EEC"/>
    <w:rsid w:val="00B46621"/>
    <w:rsid w:val="00B501DA"/>
    <w:rsid w:val="00B5336D"/>
    <w:rsid w:val="00B544D6"/>
    <w:rsid w:val="00B558CC"/>
    <w:rsid w:val="00B565C2"/>
    <w:rsid w:val="00B60BD7"/>
    <w:rsid w:val="00B61804"/>
    <w:rsid w:val="00B6306F"/>
    <w:rsid w:val="00B63447"/>
    <w:rsid w:val="00B638DC"/>
    <w:rsid w:val="00B646AF"/>
    <w:rsid w:val="00B67EB5"/>
    <w:rsid w:val="00B70347"/>
    <w:rsid w:val="00B7051B"/>
    <w:rsid w:val="00B71C1F"/>
    <w:rsid w:val="00B7337A"/>
    <w:rsid w:val="00B733A2"/>
    <w:rsid w:val="00B74B7A"/>
    <w:rsid w:val="00B75087"/>
    <w:rsid w:val="00B76A3B"/>
    <w:rsid w:val="00B80807"/>
    <w:rsid w:val="00B811D5"/>
    <w:rsid w:val="00B82C06"/>
    <w:rsid w:val="00B8320E"/>
    <w:rsid w:val="00B839FC"/>
    <w:rsid w:val="00B83A85"/>
    <w:rsid w:val="00B8449D"/>
    <w:rsid w:val="00B859F1"/>
    <w:rsid w:val="00B85DA7"/>
    <w:rsid w:val="00B862CC"/>
    <w:rsid w:val="00B86630"/>
    <w:rsid w:val="00B90D94"/>
    <w:rsid w:val="00B924D6"/>
    <w:rsid w:val="00B93FC3"/>
    <w:rsid w:val="00B9518F"/>
    <w:rsid w:val="00B95CFC"/>
    <w:rsid w:val="00B96881"/>
    <w:rsid w:val="00BA0223"/>
    <w:rsid w:val="00BA10C2"/>
    <w:rsid w:val="00BA1FCF"/>
    <w:rsid w:val="00BA4E54"/>
    <w:rsid w:val="00BA6A0F"/>
    <w:rsid w:val="00BA6E70"/>
    <w:rsid w:val="00BB0623"/>
    <w:rsid w:val="00BB195D"/>
    <w:rsid w:val="00BB204F"/>
    <w:rsid w:val="00BB2B87"/>
    <w:rsid w:val="00BB6B24"/>
    <w:rsid w:val="00BB7C80"/>
    <w:rsid w:val="00BB7F82"/>
    <w:rsid w:val="00BC005C"/>
    <w:rsid w:val="00BC0F8E"/>
    <w:rsid w:val="00BC1462"/>
    <w:rsid w:val="00BC163C"/>
    <w:rsid w:val="00BC2AB2"/>
    <w:rsid w:val="00BC40D7"/>
    <w:rsid w:val="00BC4F68"/>
    <w:rsid w:val="00BC66EB"/>
    <w:rsid w:val="00BC751E"/>
    <w:rsid w:val="00BD0295"/>
    <w:rsid w:val="00BD0BFF"/>
    <w:rsid w:val="00BD27C8"/>
    <w:rsid w:val="00BD2D7E"/>
    <w:rsid w:val="00BD310C"/>
    <w:rsid w:val="00BD3127"/>
    <w:rsid w:val="00BD3407"/>
    <w:rsid w:val="00BD3A23"/>
    <w:rsid w:val="00BD4848"/>
    <w:rsid w:val="00BD4FD3"/>
    <w:rsid w:val="00BE1360"/>
    <w:rsid w:val="00BE1F96"/>
    <w:rsid w:val="00BE1FE7"/>
    <w:rsid w:val="00BE2AEC"/>
    <w:rsid w:val="00BE2C2F"/>
    <w:rsid w:val="00BE32ED"/>
    <w:rsid w:val="00BE3691"/>
    <w:rsid w:val="00BE4978"/>
    <w:rsid w:val="00BE4A3A"/>
    <w:rsid w:val="00BE6E72"/>
    <w:rsid w:val="00BE76B9"/>
    <w:rsid w:val="00BF08CC"/>
    <w:rsid w:val="00BF24DC"/>
    <w:rsid w:val="00BF2874"/>
    <w:rsid w:val="00BF2C5A"/>
    <w:rsid w:val="00BF3559"/>
    <w:rsid w:val="00BF41DA"/>
    <w:rsid w:val="00BF4BDC"/>
    <w:rsid w:val="00BF4FB5"/>
    <w:rsid w:val="00BF5808"/>
    <w:rsid w:val="00BF5A45"/>
    <w:rsid w:val="00BF5C40"/>
    <w:rsid w:val="00BF6E03"/>
    <w:rsid w:val="00C00AA3"/>
    <w:rsid w:val="00C01E9C"/>
    <w:rsid w:val="00C0227B"/>
    <w:rsid w:val="00C024D8"/>
    <w:rsid w:val="00C0367A"/>
    <w:rsid w:val="00C06268"/>
    <w:rsid w:val="00C06BE6"/>
    <w:rsid w:val="00C079FF"/>
    <w:rsid w:val="00C10685"/>
    <w:rsid w:val="00C10926"/>
    <w:rsid w:val="00C114A2"/>
    <w:rsid w:val="00C120AC"/>
    <w:rsid w:val="00C15032"/>
    <w:rsid w:val="00C15231"/>
    <w:rsid w:val="00C164AD"/>
    <w:rsid w:val="00C179EC"/>
    <w:rsid w:val="00C20E2E"/>
    <w:rsid w:val="00C22902"/>
    <w:rsid w:val="00C23CAB"/>
    <w:rsid w:val="00C242E8"/>
    <w:rsid w:val="00C257C3"/>
    <w:rsid w:val="00C267A8"/>
    <w:rsid w:val="00C267AD"/>
    <w:rsid w:val="00C3032C"/>
    <w:rsid w:val="00C312FC"/>
    <w:rsid w:val="00C3130F"/>
    <w:rsid w:val="00C329D4"/>
    <w:rsid w:val="00C3313D"/>
    <w:rsid w:val="00C337EB"/>
    <w:rsid w:val="00C3380D"/>
    <w:rsid w:val="00C342C2"/>
    <w:rsid w:val="00C34680"/>
    <w:rsid w:val="00C34FE9"/>
    <w:rsid w:val="00C35D67"/>
    <w:rsid w:val="00C405A7"/>
    <w:rsid w:val="00C41223"/>
    <w:rsid w:val="00C44272"/>
    <w:rsid w:val="00C443D4"/>
    <w:rsid w:val="00C44C70"/>
    <w:rsid w:val="00C451DC"/>
    <w:rsid w:val="00C46966"/>
    <w:rsid w:val="00C479DB"/>
    <w:rsid w:val="00C5120F"/>
    <w:rsid w:val="00C52154"/>
    <w:rsid w:val="00C5361F"/>
    <w:rsid w:val="00C54410"/>
    <w:rsid w:val="00C55A43"/>
    <w:rsid w:val="00C60089"/>
    <w:rsid w:val="00C60E74"/>
    <w:rsid w:val="00C666E3"/>
    <w:rsid w:val="00C73BD5"/>
    <w:rsid w:val="00C74739"/>
    <w:rsid w:val="00C74879"/>
    <w:rsid w:val="00C7566F"/>
    <w:rsid w:val="00C75B21"/>
    <w:rsid w:val="00C77CA7"/>
    <w:rsid w:val="00C77D41"/>
    <w:rsid w:val="00C8101F"/>
    <w:rsid w:val="00C81E26"/>
    <w:rsid w:val="00C82637"/>
    <w:rsid w:val="00C82765"/>
    <w:rsid w:val="00C8304B"/>
    <w:rsid w:val="00C83466"/>
    <w:rsid w:val="00C861CA"/>
    <w:rsid w:val="00C86829"/>
    <w:rsid w:val="00C868EB"/>
    <w:rsid w:val="00C90543"/>
    <w:rsid w:val="00C90795"/>
    <w:rsid w:val="00C928F5"/>
    <w:rsid w:val="00C92F34"/>
    <w:rsid w:val="00C937F0"/>
    <w:rsid w:val="00C94905"/>
    <w:rsid w:val="00C94E5A"/>
    <w:rsid w:val="00C95772"/>
    <w:rsid w:val="00C96289"/>
    <w:rsid w:val="00CA13E6"/>
    <w:rsid w:val="00CA2396"/>
    <w:rsid w:val="00CA2560"/>
    <w:rsid w:val="00CA3FAC"/>
    <w:rsid w:val="00CA47A3"/>
    <w:rsid w:val="00CA65F8"/>
    <w:rsid w:val="00CA6D82"/>
    <w:rsid w:val="00CB174C"/>
    <w:rsid w:val="00CB1D7B"/>
    <w:rsid w:val="00CB2D8D"/>
    <w:rsid w:val="00CB40E0"/>
    <w:rsid w:val="00CB4F66"/>
    <w:rsid w:val="00CB5002"/>
    <w:rsid w:val="00CB5BC9"/>
    <w:rsid w:val="00CB60CC"/>
    <w:rsid w:val="00CB6149"/>
    <w:rsid w:val="00CB647B"/>
    <w:rsid w:val="00CC01C2"/>
    <w:rsid w:val="00CC13D2"/>
    <w:rsid w:val="00CC2A6E"/>
    <w:rsid w:val="00CC30EC"/>
    <w:rsid w:val="00CC32DD"/>
    <w:rsid w:val="00CC3D2F"/>
    <w:rsid w:val="00CC4287"/>
    <w:rsid w:val="00CC4451"/>
    <w:rsid w:val="00CC694F"/>
    <w:rsid w:val="00CC7ADC"/>
    <w:rsid w:val="00CC7E8D"/>
    <w:rsid w:val="00CC7F18"/>
    <w:rsid w:val="00CD012C"/>
    <w:rsid w:val="00CD05D5"/>
    <w:rsid w:val="00CD15F0"/>
    <w:rsid w:val="00CD2522"/>
    <w:rsid w:val="00CD3C50"/>
    <w:rsid w:val="00CD4109"/>
    <w:rsid w:val="00CD561D"/>
    <w:rsid w:val="00CD5FFC"/>
    <w:rsid w:val="00CE0B6C"/>
    <w:rsid w:val="00CE276D"/>
    <w:rsid w:val="00CE323B"/>
    <w:rsid w:val="00CE55E3"/>
    <w:rsid w:val="00CE606A"/>
    <w:rsid w:val="00CE6364"/>
    <w:rsid w:val="00CE6D88"/>
    <w:rsid w:val="00CE7CC4"/>
    <w:rsid w:val="00CF070D"/>
    <w:rsid w:val="00CF1BD7"/>
    <w:rsid w:val="00CF2FDE"/>
    <w:rsid w:val="00CF502F"/>
    <w:rsid w:val="00CF5676"/>
    <w:rsid w:val="00CF5A65"/>
    <w:rsid w:val="00CF6DD7"/>
    <w:rsid w:val="00CF71EE"/>
    <w:rsid w:val="00CF7755"/>
    <w:rsid w:val="00CF7C44"/>
    <w:rsid w:val="00D00BB6"/>
    <w:rsid w:val="00D02099"/>
    <w:rsid w:val="00D053A5"/>
    <w:rsid w:val="00D076A4"/>
    <w:rsid w:val="00D10B32"/>
    <w:rsid w:val="00D121DA"/>
    <w:rsid w:val="00D1282F"/>
    <w:rsid w:val="00D12E7D"/>
    <w:rsid w:val="00D13508"/>
    <w:rsid w:val="00D13AC5"/>
    <w:rsid w:val="00D1474B"/>
    <w:rsid w:val="00D16D15"/>
    <w:rsid w:val="00D204A6"/>
    <w:rsid w:val="00D20847"/>
    <w:rsid w:val="00D20F45"/>
    <w:rsid w:val="00D20F51"/>
    <w:rsid w:val="00D21104"/>
    <w:rsid w:val="00D2114E"/>
    <w:rsid w:val="00D219DF"/>
    <w:rsid w:val="00D21EC3"/>
    <w:rsid w:val="00D2395F"/>
    <w:rsid w:val="00D23A99"/>
    <w:rsid w:val="00D24A96"/>
    <w:rsid w:val="00D25113"/>
    <w:rsid w:val="00D25D20"/>
    <w:rsid w:val="00D2621F"/>
    <w:rsid w:val="00D272DE"/>
    <w:rsid w:val="00D27602"/>
    <w:rsid w:val="00D27D3A"/>
    <w:rsid w:val="00D31995"/>
    <w:rsid w:val="00D31BFA"/>
    <w:rsid w:val="00D34969"/>
    <w:rsid w:val="00D35023"/>
    <w:rsid w:val="00D35600"/>
    <w:rsid w:val="00D362A4"/>
    <w:rsid w:val="00D37F98"/>
    <w:rsid w:val="00D41337"/>
    <w:rsid w:val="00D438F7"/>
    <w:rsid w:val="00D46506"/>
    <w:rsid w:val="00D47B40"/>
    <w:rsid w:val="00D51987"/>
    <w:rsid w:val="00D520A3"/>
    <w:rsid w:val="00D531CD"/>
    <w:rsid w:val="00D54E87"/>
    <w:rsid w:val="00D555B9"/>
    <w:rsid w:val="00D55C41"/>
    <w:rsid w:val="00D566F1"/>
    <w:rsid w:val="00D56ABD"/>
    <w:rsid w:val="00D56DDF"/>
    <w:rsid w:val="00D56DFA"/>
    <w:rsid w:val="00D609D7"/>
    <w:rsid w:val="00D64D49"/>
    <w:rsid w:val="00D6595E"/>
    <w:rsid w:val="00D664D8"/>
    <w:rsid w:val="00D72C9C"/>
    <w:rsid w:val="00D73DF2"/>
    <w:rsid w:val="00D748CF"/>
    <w:rsid w:val="00D74CE7"/>
    <w:rsid w:val="00D74DB0"/>
    <w:rsid w:val="00D7640E"/>
    <w:rsid w:val="00D766FD"/>
    <w:rsid w:val="00D76F14"/>
    <w:rsid w:val="00D81BE8"/>
    <w:rsid w:val="00D81FEA"/>
    <w:rsid w:val="00D82E9F"/>
    <w:rsid w:val="00D8448A"/>
    <w:rsid w:val="00D8566A"/>
    <w:rsid w:val="00D871F7"/>
    <w:rsid w:val="00D879AD"/>
    <w:rsid w:val="00D92CC1"/>
    <w:rsid w:val="00D9351F"/>
    <w:rsid w:val="00D94926"/>
    <w:rsid w:val="00D94A1E"/>
    <w:rsid w:val="00D954A3"/>
    <w:rsid w:val="00D95676"/>
    <w:rsid w:val="00D959DA"/>
    <w:rsid w:val="00D95DCA"/>
    <w:rsid w:val="00D95EFC"/>
    <w:rsid w:val="00D9632F"/>
    <w:rsid w:val="00DA1279"/>
    <w:rsid w:val="00DA31C9"/>
    <w:rsid w:val="00DA3242"/>
    <w:rsid w:val="00DA4514"/>
    <w:rsid w:val="00DA4D85"/>
    <w:rsid w:val="00DA5F3F"/>
    <w:rsid w:val="00DA614E"/>
    <w:rsid w:val="00DB207F"/>
    <w:rsid w:val="00DB301D"/>
    <w:rsid w:val="00DB3BE4"/>
    <w:rsid w:val="00DB3CF8"/>
    <w:rsid w:val="00DB442A"/>
    <w:rsid w:val="00DB4A78"/>
    <w:rsid w:val="00DB4AE5"/>
    <w:rsid w:val="00DB5BB7"/>
    <w:rsid w:val="00DB7853"/>
    <w:rsid w:val="00DB7EC3"/>
    <w:rsid w:val="00DC0097"/>
    <w:rsid w:val="00DC0C3C"/>
    <w:rsid w:val="00DC18DD"/>
    <w:rsid w:val="00DC3796"/>
    <w:rsid w:val="00DC42BE"/>
    <w:rsid w:val="00DC4479"/>
    <w:rsid w:val="00DC6BFE"/>
    <w:rsid w:val="00DC6EC1"/>
    <w:rsid w:val="00DC7D10"/>
    <w:rsid w:val="00DC7E74"/>
    <w:rsid w:val="00DD0660"/>
    <w:rsid w:val="00DD1A6D"/>
    <w:rsid w:val="00DD25A5"/>
    <w:rsid w:val="00DD34E8"/>
    <w:rsid w:val="00DD363B"/>
    <w:rsid w:val="00DD3987"/>
    <w:rsid w:val="00DD3AC3"/>
    <w:rsid w:val="00DD441E"/>
    <w:rsid w:val="00DD568D"/>
    <w:rsid w:val="00DD5B89"/>
    <w:rsid w:val="00DD7053"/>
    <w:rsid w:val="00DE0157"/>
    <w:rsid w:val="00DE08B6"/>
    <w:rsid w:val="00DE40EA"/>
    <w:rsid w:val="00DE4F7C"/>
    <w:rsid w:val="00DE521E"/>
    <w:rsid w:val="00DE7719"/>
    <w:rsid w:val="00DE7E91"/>
    <w:rsid w:val="00DF1605"/>
    <w:rsid w:val="00DF2AB8"/>
    <w:rsid w:val="00DF34B5"/>
    <w:rsid w:val="00DF3717"/>
    <w:rsid w:val="00DF467C"/>
    <w:rsid w:val="00DF4957"/>
    <w:rsid w:val="00DF4B20"/>
    <w:rsid w:val="00DF560A"/>
    <w:rsid w:val="00DF75D4"/>
    <w:rsid w:val="00E00308"/>
    <w:rsid w:val="00E00607"/>
    <w:rsid w:val="00E008E1"/>
    <w:rsid w:val="00E01A48"/>
    <w:rsid w:val="00E04FF3"/>
    <w:rsid w:val="00E059BE"/>
    <w:rsid w:val="00E05D3F"/>
    <w:rsid w:val="00E062AD"/>
    <w:rsid w:val="00E0643C"/>
    <w:rsid w:val="00E1062A"/>
    <w:rsid w:val="00E11EB3"/>
    <w:rsid w:val="00E12670"/>
    <w:rsid w:val="00E12CDB"/>
    <w:rsid w:val="00E13C85"/>
    <w:rsid w:val="00E140DB"/>
    <w:rsid w:val="00E15056"/>
    <w:rsid w:val="00E15472"/>
    <w:rsid w:val="00E169DE"/>
    <w:rsid w:val="00E16F85"/>
    <w:rsid w:val="00E200E1"/>
    <w:rsid w:val="00E20DBE"/>
    <w:rsid w:val="00E21218"/>
    <w:rsid w:val="00E22360"/>
    <w:rsid w:val="00E22B9A"/>
    <w:rsid w:val="00E22E09"/>
    <w:rsid w:val="00E2406B"/>
    <w:rsid w:val="00E24640"/>
    <w:rsid w:val="00E24732"/>
    <w:rsid w:val="00E2473B"/>
    <w:rsid w:val="00E25A21"/>
    <w:rsid w:val="00E26B2F"/>
    <w:rsid w:val="00E302B0"/>
    <w:rsid w:val="00E309FF"/>
    <w:rsid w:val="00E31932"/>
    <w:rsid w:val="00E31C1B"/>
    <w:rsid w:val="00E3280F"/>
    <w:rsid w:val="00E33ADC"/>
    <w:rsid w:val="00E34149"/>
    <w:rsid w:val="00E36372"/>
    <w:rsid w:val="00E36445"/>
    <w:rsid w:val="00E36674"/>
    <w:rsid w:val="00E36939"/>
    <w:rsid w:val="00E401CD"/>
    <w:rsid w:val="00E41A40"/>
    <w:rsid w:val="00E42CDA"/>
    <w:rsid w:val="00E43062"/>
    <w:rsid w:val="00E43354"/>
    <w:rsid w:val="00E43A57"/>
    <w:rsid w:val="00E4548E"/>
    <w:rsid w:val="00E47B7D"/>
    <w:rsid w:val="00E51441"/>
    <w:rsid w:val="00E51C8F"/>
    <w:rsid w:val="00E578ED"/>
    <w:rsid w:val="00E60608"/>
    <w:rsid w:val="00E60BC8"/>
    <w:rsid w:val="00E60CA4"/>
    <w:rsid w:val="00E61E70"/>
    <w:rsid w:val="00E61EEA"/>
    <w:rsid w:val="00E64659"/>
    <w:rsid w:val="00E64E60"/>
    <w:rsid w:val="00E65123"/>
    <w:rsid w:val="00E669C2"/>
    <w:rsid w:val="00E678B6"/>
    <w:rsid w:val="00E72662"/>
    <w:rsid w:val="00E7380A"/>
    <w:rsid w:val="00E74729"/>
    <w:rsid w:val="00E75929"/>
    <w:rsid w:val="00E76012"/>
    <w:rsid w:val="00E77AEC"/>
    <w:rsid w:val="00E77CC9"/>
    <w:rsid w:val="00E77DD3"/>
    <w:rsid w:val="00E80CAD"/>
    <w:rsid w:val="00E81E20"/>
    <w:rsid w:val="00E83907"/>
    <w:rsid w:val="00E843D2"/>
    <w:rsid w:val="00E846C0"/>
    <w:rsid w:val="00E84E1A"/>
    <w:rsid w:val="00E84F1C"/>
    <w:rsid w:val="00E85598"/>
    <w:rsid w:val="00E86C77"/>
    <w:rsid w:val="00E870E0"/>
    <w:rsid w:val="00E8764F"/>
    <w:rsid w:val="00E90D07"/>
    <w:rsid w:val="00E913CB"/>
    <w:rsid w:val="00E93B78"/>
    <w:rsid w:val="00E9435F"/>
    <w:rsid w:val="00E954BF"/>
    <w:rsid w:val="00E957BA"/>
    <w:rsid w:val="00E9606B"/>
    <w:rsid w:val="00E960BE"/>
    <w:rsid w:val="00E96121"/>
    <w:rsid w:val="00E96960"/>
    <w:rsid w:val="00EA0B13"/>
    <w:rsid w:val="00EA0B55"/>
    <w:rsid w:val="00EA0C8B"/>
    <w:rsid w:val="00EA1101"/>
    <w:rsid w:val="00EA12B6"/>
    <w:rsid w:val="00EA252F"/>
    <w:rsid w:val="00EA29A3"/>
    <w:rsid w:val="00EA2B62"/>
    <w:rsid w:val="00EA2B8A"/>
    <w:rsid w:val="00EA566E"/>
    <w:rsid w:val="00EA5911"/>
    <w:rsid w:val="00EA7304"/>
    <w:rsid w:val="00EA74D6"/>
    <w:rsid w:val="00EA76F9"/>
    <w:rsid w:val="00EB106E"/>
    <w:rsid w:val="00EB1B58"/>
    <w:rsid w:val="00EB1DFD"/>
    <w:rsid w:val="00EB27B7"/>
    <w:rsid w:val="00EB2A4D"/>
    <w:rsid w:val="00EB2BFD"/>
    <w:rsid w:val="00EB3012"/>
    <w:rsid w:val="00EB46DD"/>
    <w:rsid w:val="00EB4A2A"/>
    <w:rsid w:val="00EB552C"/>
    <w:rsid w:val="00EB5A16"/>
    <w:rsid w:val="00EB5DC2"/>
    <w:rsid w:val="00EC0230"/>
    <w:rsid w:val="00EC0CD9"/>
    <w:rsid w:val="00EC0F17"/>
    <w:rsid w:val="00EC1519"/>
    <w:rsid w:val="00EC15AE"/>
    <w:rsid w:val="00EC3169"/>
    <w:rsid w:val="00EC38EC"/>
    <w:rsid w:val="00EC3A70"/>
    <w:rsid w:val="00EC3ACF"/>
    <w:rsid w:val="00EC41BB"/>
    <w:rsid w:val="00EC469C"/>
    <w:rsid w:val="00EC4787"/>
    <w:rsid w:val="00EC6E75"/>
    <w:rsid w:val="00ED0D81"/>
    <w:rsid w:val="00ED1B91"/>
    <w:rsid w:val="00ED20F2"/>
    <w:rsid w:val="00ED2A25"/>
    <w:rsid w:val="00ED3B44"/>
    <w:rsid w:val="00ED4113"/>
    <w:rsid w:val="00ED4121"/>
    <w:rsid w:val="00ED43C2"/>
    <w:rsid w:val="00ED4EC9"/>
    <w:rsid w:val="00ED5EBF"/>
    <w:rsid w:val="00ED7203"/>
    <w:rsid w:val="00EE0B25"/>
    <w:rsid w:val="00EE0F73"/>
    <w:rsid w:val="00EE1299"/>
    <w:rsid w:val="00EE1700"/>
    <w:rsid w:val="00EE227F"/>
    <w:rsid w:val="00EE2F7F"/>
    <w:rsid w:val="00EF069B"/>
    <w:rsid w:val="00EF0A2D"/>
    <w:rsid w:val="00EF0A4E"/>
    <w:rsid w:val="00EF1168"/>
    <w:rsid w:val="00EF2577"/>
    <w:rsid w:val="00EF272F"/>
    <w:rsid w:val="00EF303D"/>
    <w:rsid w:val="00EF3E4E"/>
    <w:rsid w:val="00EF475E"/>
    <w:rsid w:val="00EF7DCA"/>
    <w:rsid w:val="00F02C6E"/>
    <w:rsid w:val="00F03538"/>
    <w:rsid w:val="00F06A78"/>
    <w:rsid w:val="00F112E6"/>
    <w:rsid w:val="00F1286B"/>
    <w:rsid w:val="00F13963"/>
    <w:rsid w:val="00F13999"/>
    <w:rsid w:val="00F13BAB"/>
    <w:rsid w:val="00F1403C"/>
    <w:rsid w:val="00F15A80"/>
    <w:rsid w:val="00F1644F"/>
    <w:rsid w:val="00F17305"/>
    <w:rsid w:val="00F17916"/>
    <w:rsid w:val="00F20A55"/>
    <w:rsid w:val="00F223D5"/>
    <w:rsid w:val="00F22C9F"/>
    <w:rsid w:val="00F22E52"/>
    <w:rsid w:val="00F24D91"/>
    <w:rsid w:val="00F25338"/>
    <w:rsid w:val="00F2568A"/>
    <w:rsid w:val="00F263AE"/>
    <w:rsid w:val="00F26E24"/>
    <w:rsid w:val="00F27352"/>
    <w:rsid w:val="00F27F44"/>
    <w:rsid w:val="00F30148"/>
    <w:rsid w:val="00F32EB2"/>
    <w:rsid w:val="00F33824"/>
    <w:rsid w:val="00F33A8C"/>
    <w:rsid w:val="00F347C9"/>
    <w:rsid w:val="00F34C94"/>
    <w:rsid w:val="00F35823"/>
    <w:rsid w:val="00F415E7"/>
    <w:rsid w:val="00F42ED4"/>
    <w:rsid w:val="00F438C1"/>
    <w:rsid w:val="00F440CF"/>
    <w:rsid w:val="00F44562"/>
    <w:rsid w:val="00F45DA5"/>
    <w:rsid w:val="00F4628E"/>
    <w:rsid w:val="00F464B4"/>
    <w:rsid w:val="00F47E8C"/>
    <w:rsid w:val="00F50E48"/>
    <w:rsid w:val="00F51D3B"/>
    <w:rsid w:val="00F5220D"/>
    <w:rsid w:val="00F524FE"/>
    <w:rsid w:val="00F5262B"/>
    <w:rsid w:val="00F528D3"/>
    <w:rsid w:val="00F52F1C"/>
    <w:rsid w:val="00F52F5B"/>
    <w:rsid w:val="00F576DB"/>
    <w:rsid w:val="00F57D27"/>
    <w:rsid w:val="00F57FDF"/>
    <w:rsid w:val="00F60271"/>
    <w:rsid w:val="00F60907"/>
    <w:rsid w:val="00F617B0"/>
    <w:rsid w:val="00F621BB"/>
    <w:rsid w:val="00F63BAD"/>
    <w:rsid w:val="00F647BA"/>
    <w:rsid w:val="00F64C0B"/>
    <w:rsid w:val="00F65136"/>
    <w:rsid w:val="00F665FE"/>
    <w:rsid w:val="00F66D91"/>
    <w:rsid w:val="00F67A52"/>
    <w:rsid w:val="00F67AC6"/>
    <w:rsid w:val="00F708B2"/>
    <w:rsid w:val="00F715C5"/>
    <w:rsid w:val="00F7456A"/>
    <w:rsid w:val="00F74CBB"/>
    <w:rsid w:val="00F75C2F"/>
    <w:rsid w:val="00F7649D"/>
    <w:rsid w:val="00F8034E"/>
    <w:rsid w:val="00F810D5"/>
    <w:rsid w:val="00F84435"/>
    <w:rsid w:val="00F848C5"/>
    <w:rsid w:val="00F84B55"/>
    <w:rsid w:val="00F85DBF"/>
    <w:rsid w:val="00F87F1A"/>
    <w:rsid w:val="00F90DB7"/>
    <w:rsid w:val="00F913BD"/>
    <w:rsid w:val="00F91F73"/>
    <w:rsid w:val="00F92336"/>
    <w:rsid w:val="00F927EF"/>
    <w:rsid w:val="00F93B57"/>
    <w:rsid w:val="00F94F04"/>
    <w:rsid w:val="00F9534F"/>
    <w:rsid w:val="00F95FF6"/>
    <w:rsid w:val="00F97809"/>
    <w:rsid w:val="00F97BB0"/>
    <w:rsid w:val="00F97C50"/>
    <w:rsid w:val="00FA0E11"/>
    <w:rsid w:val="00FA20C5"/>
    <w:rsid w:val="00FA4754"/>
    <w:rsid w:val="00FA6503"/>
    <w:rsid w:val="00FA7884"/>
    <w:rsid w:val="00FB27EB"/>
    <w:rsid w:val="00FB73E5"/>
    <w:rsid w:val="00FB7845"/>
    <w:rsid w:val="00FB7B1C"/>
    <w:rsid w:val="00FB7F4F"/>
    <w:rsid w:val="00FC0DF4"/>
    <w:rsid w:val="00FC16AD"/>
    <w:rsid w:val="00FC1F16"/>
    <w:rsid w:val="00FC217E"/>
    <w:rsid w:val="00FC33C9"/>
    <w:rsid w:val="00FC6337"/>
    <w:rsid w:val="00FD08AE"/>
    <w:rsid w:val="00FD1EED"/>
    <w:rsid w:val="00FD209A"/>
    <w:rsid w:val="00FD20E5"/>
    <w:rsid w:val="00FD2D65"/>
    <w:rsid w:val="00FD32FC"/>
    <w:rsid w:val="00FD520D"/>
    <w:rsid w:val="00FD5FFF"/>
    <w:rsid w:val="00FD74C1"/>
    <w:rsid w:val="00FE13D9"/>
    <w:rsid w:val="00FE1AF1"/>
    <w:rsid w:val="00FE2BF6"/>
    <w:rsid w:val="00FE37A6"/>
    <w:rsid w:val="00FE4D41"/>
    <w:rsid w:val="00FE67A8"/>
    <w:rsid w:val="00FE792D"/>
    <w:rsid w:val="00FF0229"/>
    <w:rsid w:val="00FF1E0E"/>
    <w:rsid w:val="00FF32BC"/>
    <w:rsid w:val="00FF517F"/>
    <w:rsid w:val="044431A5"/>
    <w:rsid w:val="05703DEC"/>
    <w:rsid w:val="058C7DD7"/>
    <w:rsid w:val="06176615"/>
    <w:rsid w:val="0BFA5899"/>
    <w:rsid w:val="11F91E59"/>
    <w:rsid w:val="12204B80"/>
    <w:rsid w:val="15A075F9"/>
    <w:rsid w:val="1A9D352D"/>
    <w:rsid w:val="1B7F4438"/>
    <w:rsid w:val="1D4B09F9"/>
    <w:rsid w:val="20AD0EEA"/>
    <w:rsid w:val="219E56C2"/>
    <w:rsid w:val="255C156E"/>
    <w:rsid w:val="27E84267"/>
    <w:rsid w:val="2CE40E67"/>
    <w:rsid w:val="30017F56"/>
    <w:rsid w:val="33F004F8"/>
    <w:rsid w:val="3EE81156"/>
    <w:rsid w:val="404539BD"/>
    <w:rsid w:val="419B2C0A"/>
    <w:rsid w:val="43410490"/>
    <w:rsid w:val="452C5D2F"/>
    <w:rsid w:val="50696F2A"/>
    <w:rsid w:val="50F93617"/>
    <w:rsid w:val="5E8C3EDC"/>
    <w:rsid w:val="625D72EF"/>
    <w:rsid w:val="6A7C73F0"/>
    <w:rsid w:val="6CA00E49"/>
    <w:rsid w:val="74163B9A"/>
    <w:rsid w:val="74DE4125"/>
    <w:rsid w:val="79540BBE"/>
    <w:rsid w:val="79D45380"/>
    <w:rsid w:val="7A1B3B1D"/>
    <w:rsid w:val="7BD252BB"/>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D7183BF"/>
  <w15:docId w15:val="{F14D44F7-32BF-410A-914C-4DFB92AA25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宋体" w:hAnsi="Times New Roman" w:cs="Times New Roman"/>
        <w:lang w:val="en-US" w:eastAsia="zh-CN"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qFormat="1"/>
    <w:lsdException w:name="toc 2" w:uiPriority="39" w:qFormat="1"/>
    <w:lsdException w:name="toc 3" w:semiHidden="1" w:qFormat="1"/>
    <w:lsdException w:name="toc 4" w:semiHidden="1" w:qFormat="1"/>
    <w:lsdException w:name="toc 5" w:semiHidden="1" w:qFormat="1"/>
    <w:lsdException w:name="toc 6" w:semiHidden="1" w:qFormat="1"/>
    <w:lsdException w:name="toc 7" w:semiHidden="1" w:qFormat="1"/>
    <w:lsdException w:name="toc 8" w:semiHidden="1" w:qFormat="1"/>
    <w:lsdException w:name="toc 9" w:semiHidden="1" w:qFormat="1"/>
    <w:lsdException w:name="Normal Indent" w:uiPriority="99" w:qFormat="1"/>
    <w:lsdException w:name="footnote text" w:semiHidden="1" w:unhideWhenUsed="1"/>
    <w:lsdException w:name="annotation text" w:uiPriority="99" w:qFormat="1"/>
    <w:lsdException w:name="header" w:uiPriority="99" w:qFormat="1"/>
    <w:lsdException w:name="footer" w:uiPriority="99"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uiPriority="99" w:qFormat="1"/>
    <w:lsdException w:name="line number" w:semiHidden="1" w:unhideWhenUsed="1"/>
    <w:lsdException w:name="page number"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qFormat="1"/>
    <w:lsdException w:name="Body Text Indent 3" w:qFormat="1"/>
    <w:lsdException w:name="Block Text" w:semiHidden="1" w:unhideWhenUsed="1"/>
    <w:lsdException w:name="Hyperlink" w:uiPriority="99" w:qFormat="1"/>
    <w:lsdException w:name="FollowedHyperlink" w:qFormat="1"/>
    <w:lsdException w:name="Strong" w:uiPriority="22" w:qFormat="1"/>
    <w:lsdException w:name="Emphasis" w:qFormat="1"/>
    <w:lsdException w:name="Document Map" w:semiHidden="1" w:qFormat="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uiPriority="99"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qFormat="1"/>
    <w:lsdException w:name="annotation subject" w:semiHidden="1"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qFormat="1"/>
    <w:lsdException w:name="Table Theme" w:semiHidden="1" w:unhideWhenUsed="1"/>
    <w:lsdException w:name="Placeholder Text" w:semiHidden="1" w:uiPriority="99"/>
    <w:lsdException w:name="No Spacing" w:uiPriority="9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lsdException w:name="Quote" w:uiPriority="99"/>
    <w:lsdException w:name="Intense Quote"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pPr>
      <w:widowControl w:val="0"/>
      <w:jc w:val="both"/>
    </w:pPr>
    <w:rPr>
      <w:kern w:val="2"/>
      <w:sz w:val="21"/>
      <w:szCs w:val="24"/>
    </w:rPr>
  </w:style>
  <w:style w:type="paragraph" w:styleId="1">
    <w:name w:val="heading 1"/>
    <w:basedOn w:val="a"/>
    <w:next w:val="a"/>
    <w:link w:val="10"/>
    <w:qFormat/>
    <w:pPr>
      <w:keepNext/>
      <w:keepLines/>
      <w:spacing w:before="340" w:after="330" w:line="578" w:lineRule="auto"/>
      <w:outlineLvl w:val="0"/>
    </w:pPr>
    <w:rPr>
      <w:b/>
      <w:bCs/>
      <w:kern w:val="44"/>
      <w:sz w:val="44"/>
      <w:szCs w:val="44"/>
    </w:rPr>
  </w:style>
  <w:style w:type="paragraph" w:styleId="2">
    <w:name w:val="heading 2"/>
    <w:basedOn w:val="a"/>
    <w:next w:val="a0"/>
    <w:qFormat/>
    <w:pPr>
      <w:keepNext/>
      <w:keepLines/>
      <w:spacing w:before="260" w:after="260" w:line="416" w:lineRule="auto"/>
      <w:outlineLvl w:val="1"/>
    </w:pPr>
    <w:rPr>
      <w:rFonts w:ascii="Arial" w:eastAsia="黑体" w:hAnsi="Arial"/>
      <w:b/>
      <w:sz w:val="32"/>
      <w:szCs w:val="20"/>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a0">
    <w:name w:val="Normal Indent"/>
    <w:basedOn w:val="a"/>
    <w:uiPriority w:val="99"/>
    <w:qFormat/>
    <w:pPr>
      <w:ind w:firstLineChars="200" w:firstLine="420"/>
    </w:pPr>
  </w:style>
  <w:style w:type="paragraph" w:styleId="7">
    <w:name w:val="toc 7"/>
    <w:basedOn w:val="a"/>
    <w:next w:val="a"/>
    <w:semiHidden/>
    <w:qFormat/>
    <w:pPr>
      <w:ind w:leftChars="1200" w:left="2520"/>
    </w:pPr>
  </w:style>
  <w:style w:type="paragraph" w:styleId="a4">
    <w:name w:val="Document Map"/>
    <w:basedOn w:val="a"/>
    <w:semiHidden/>
    <w:qFormat/>
    <w:pPr>
      <w:shd w:val="clear" w:color="auto" w:fill="000080"/>
    </w:pPr>
  </w:style>
  <w:style w:type="paragraph" w:styleId="a5">
    <w:name w:val="annotation text"/>
    <w:basedOn w:val="a"/>
    <w:link w:val="a6"/>
    <w:uiPriority w:val="99"/>
    <w:qFormat/>
    <w:pPr>
      <w:jc w:val="left"/>
    </w:pPr>
  </w:style>
  <w:style w:type="paragraph" w:styleId="a7">
    <w:name w:val="Body Text"/>
    <w:basedOn w:val="a"/>
    <w:qFormat/>
    <w:pPr>
      <w:spacing w:line="360" w:lineRule="auto"/>
    </w:pPr>
    <w:rPr>
      <w:rFonts w:ascii="仿宋_GB2312" w:eastAsia="仿宋_GB2312"/>
      <w:color w:val="000000"/>
      <w:kern w:val="0"/>
      <w:sz w:val="24"/>
      <w:szCs w:val="28"/>
    </w:rPr>
  </w:style>
  <w:style w:type="paragraph" w:styleId="a8">
    <w:name w:val="Body Text Indent"/>
    <w:basedOn w:val="a"/>
    <w:qFormat/>
    <w:pPr>
      <w:adjustRightInd w:val="0"/>
      <w:snapToGrid w:val="0"/>
      <w:spacing w:line="560" w:lineRule="exact"/>
      <w:ind w:firstLineChars="200" w:firstLine="480"/>
    </w:pPr>
    <w:rPr>
      <w:rFonts w:eastAsia="方正仿宋简体"/>
      <w:sz w:val="24"/>
      <w:szCs w:val="30"/>
    </w:rPr>
  </w:style>
  <w:style w:type="paragraph" w:styleId="5">
    <w:name w:val="toc 5"/>
    <w:basedOn w:val="a"/>
    <w:next w:val="a"/>
    <w:semiHidden/>
    <w:qFormat/>
    <w:pPr>
      <w:ind w:leftChars="800" w:left="1680"/>
    </w:pPr>
  </w:style>
  <w:style w:type="paragraph" w:styleId="3">
    <w:name w:val="toc 3"/>
    <w:basedOn w:val="a"/>
    <w:next w:val="a"/>
    <w:semiHidden/>
    <w:qFormat/>
    <w:pPr>
      <w:ind w:leftChars="400" w:left="840"/>
    </w:pPr>
  </w:style>
  <w:style w:type="paragraph" w:styleId="8">
    <w:name w:val="toc 8"/>
    <w:basedOn w:val="a"/>
    <w:next w:val="a"/>
    <w:semiHidden/>
    <w:qFormat/>
    <w:pPr>
      <w:ind w:leftChars="1400" w:left="2940"/>
    </w:pPr>
  </w:style>
  <w:style w:type="paragraph" w:styleId="20">
    <w:name w:val="Body Text Indent 2"/>
    <w:basedOn w:val="a"/>
    <w:qFormat/>
    <w:pPr>
      <w:spacing w:line="360" w:lineRule="auto"/>
      <w:ind w:firstLine="525"/>
    </w:pPr>
    <w:rPr>
      <w:rFonts w:ascii="宋体" w:hAnsi="宋体"/>
      <w:sz w:val="28"/>
      <w:szCs w:val="20"/>
    </w:rPr>
  </w:style>
  <w:style w:type="paragraph" w:styleId="a9">
    <w:name w:val="Balloon Text"/>
    <w:basedOn w:val="a"/>
    <w:semiHidden/>
    <w:qFormat/>
    <w:rPr>
      <w:sz w:val="18"/>
      <w:szCs w:val="18"/>
    </w:rPr>
  </w:style>
  <w:style w:type="paragraph" w:styleId="aa">
    <w:name w:val="footer"/>
    <w:basedOn w:val="a"/>
    <w:link w:val="ab"/>
    <w:uiPriority w:val="99"/>
    <w:qFormat/>
    <w:pPr>
      <w:tabs>
        <w:tab w:val="center" w:pos="4153"/>
        <w:tab w:val="right" w:pos="8306"/>
      </w:tabs>
      <w:snapToGrid w:val="0"/>
      <w:jc w:val="left"/>
    </w:pPr>
    <w:rPr>
      <w:sz w:val="18"/>
      <w:szCs w:val="18"/>
    </w:rPr>
  </w:style>
  <w:style w:type="paragraph" w:styleId="ac">
    <w:name w:val="header"/>
    <w:basedOn w:val="a"/>
    <w:link w:val="ad"/>
    <w:uiPriority w:val="99"/>
    <w:qFormat/>
    <w:pPr>
      <w:pBdr>
        <w:bottom w:val="single" w:sz="6" w:space="1" w:color="auto"/>
      </w:pBdr>
      <w:tabs>
        <w:tab w:val="center" w:pos="4153"/>
        <w:tab w:val="right" w:pos="8306"/>
      </w:tabs>
      <w:snapToGrid w:val="0"/>
      <w:jc w:val="center"/>
    </w:pPr>
    <w:rPr>
      <w:sz w:val="18"/>
      <w:szCs w:val="18"/>
    </w:rPr>
  </w:style>
  <w:style w:type="paragraph" w:styleId="11">
    <w:name w:val="toc 1"/>
    <w:basedOn w:val="a"/>
    <w:next w:val="a"/>
    <w:uiPriority w:val="39"/>
    <w:qFormat/>
  </w:style>
  <w:style w:type="paragraph" w:styleId="4">
    <w:name w:val="toc 4"/>
    <w:basedOn w:val="a"/>
    <w:next w:val="a"/>
    <w:semiHidden/>
    <w:qFormat/>
    <w:pPr>
      <w:ind w:leftChars="600" w:left="1260"/>
    </w:pPr>
  </w:style>
  <w:style w:type="paragraph" w:styleId="6">
    <w:name w:val="toc 6"/>
    <w:basedOn w:val="a"/>
    <w:next w:val="a"/>
    <w:semiHidden/>
    <w:qFormat/>
    <w:pPr>
      <w:ind w:leftChars="1000" w:left="2100"/>
    </w:pPr>
  </w:style>
  <w:style w:type="paragraph" w:styleId="30">
    <w:name w:val="Body Text Indent 3"/>
    <w:basedOn w:val="a"/>
    <w:qFormat/>
    <w:pPr>
      <w:adjustRightInd w:val="0"/>
      <w:snapToGrid w:val="0"/>
      <w:ind w:firstLineChars="200" w:firstLine="480"/>
    </w:pPr>
    <w:rPr>
      <w:rFonts w:ascii="仿宋_GB2312" w:eastAsia="仿宋_GB2312" w:hAnsi="宋体" w:cs="Arial"/>
      <w:color w:val="000000"/>
      <w:sz w:val="24"/>
    </w:rPr>
  </w:style>
  <w:style w:type="paragraph" w:styleId="21">
    <w:name w:val="toc 2"/>
    <w:basedOn w:val="a"/>
    <w:next w:val="a"/>
    <w:uiPriority w:val="39"/>
    <w:qFormat/>
    <w:pPr>
      <w:ind w:leftChars="200" w:left="420"/>
    </w:pPr>
  </w:style>
  <w:style w:type="paragraph" w:styleId="9">
    <w:name w:val="toc 9"/>
    <w:basedOn w:val="a"/>
    <w:next w:val="a"/>
    <w:semiHidden/>
    <w:qFormat/>
    <w:pPr>
      <w:ind w:leftChars="1600" w:left="3360"/>
    </w:pPr>
  </w:style>
  <w:style w:type="paragraph" w:styleId="ae">
    <w:name w:val="Normal (Web)"/>
    <w:basedOn w:val="a"/>
    <w:uiPriority w:val="99"/>
    <w:qFormat/>
    <w:pPr>
      <w:widowControl/>
      <w:spacing w:before="100" w:beforeAutospacing="1" w:after="100" w:afterAutospacing="1"/>
      <w:jc w:val="left"/>
    </w:pPr>
    <w:rPr>
      <w:rFonts w:ascii="Arial Unicode MS" w:eastAsia="Arial Unicode MS" w:hAnsi="Arial Unicode MS" w:cs="Arial Unicode MS"/>
      <w:kern w:val="0"/>
      <w:sz w:val="24"/>
    </w:rPr>
  </w:style>
  <w:style w:type="paragraph" w:styleId="af">
    <w:name w:val="Title"/>
    <w:basedOn w:val="a"/>
    <w:link w:val="af0"/>
    <w:qFormat/>
    <w:pPr>
      <w:spacing w:before="240" w:after="60"/>
      <w:jc w:val="center"/>
      <w:outlineLvl w:val="0"/>
    </w:pPr>
    <w:rPr>
      <w:rFonts w:ascii="Arial" w:hAnsi="Arial"/>
      <w:b/>
      <w:bCs/>
      <w:sz w:val="32"/>
      <w:szCs w:val="32"/>
    </w:rPr>
  </w:style>
  <w:style w:type="paragraph" w:styleId="af1">
    <w:name w:val="annotation subject"/>
    <w:basedOn w:val="a5"/>
    <w:next w:val="a5"/>
    <w:semiHidden/>
    <w:qFormat/>
    <w:rPr>
      <w:b/>
      <w:bCs/>
    </w:rPr>
  </w:style>
  <w:style w:type="character" w:styleId="af2">
    <w:name w:val="Strong"/>
    <w:uiPriority w:val="22"/>
    <w:qFormat/>
    <w:rPr>
      <w:b/>
      <w:bCs/>
    </w:rPr>
  </w:style>
  <w:style w:type="character" w:styleId="af3">
    <w:name w:val="page number"/>
    <w:basedOn w:val="a1"/>
    <w:qFormat/>
  </w:style>
  <w:style w:type="character" w:styleId="af4">
    <w:name w:val="FollowedHyperlink"/>
    <w:qFormat/>
    <w:rPr>
      <w:color w:val="800080"/>
      <w:u w:val="single"/>
    </w:rPr>
  </w:style>
  <w:style w:type="character" w:styleId="af5">
    <w:name w:val="Hyperlink"/>
    <w:uiPriority w:val="99"/>
    <w:qFormat/>
    <w:rPr>
      <w:color w:val="0000FF"/>
      <w:u w:val="single"/>
    </w:rPr>
  </w:style>
  <w:style w:type="character" w:styleId="af6">
    <w:name w:val="annotation reference"/>
    <w:uiPriority w:val="99"/>
    <w:qFormat/>
    <w:rPr>
      <w:sz w:val="21"/>
      <w:szCs w:val="21"/>
    </w:rPr>
  </w:style>
  <w:style w:type="paragraph" w:customStyle="1" w:styleId="wz1">
    <w:name w:val="wz1"/>
    <w:basedOn w:val="a"/>
    <w:qFormat/>
    <w:pPr>
      <w:widowControl/>
      <w:spacing w:before="100" w:beforeAutospacing="1" w:after="100" w:afterAutospacing="1" w:line="245" w:lineRule="atLeast"/>
      <w:jc w:val="left"/>
    </w:pPr>
    <w:rPr>
      <w:rFonts w:ascii="Arial Unicode MS" w:eastAsia="Arial Unicode MS" w:hAnsi="Arial Unicode MS" w:cs="Arial Unicode MS"/>
      <w:color w:val="CC0000"/>
      <w:kern w:val="0"/>
      <w:sz w:val="22"/>
      <w:szCs w:val="22"/>
    </w:rPr>
  </w:style>
  <w:style w:type="character" w:customStyle="1" w:styleId="read">
    <w:name w:val="read"/>
    <w:basedOn w:val="a1"/>
    <w:qFormat/>
  </w:style>
  <w:style w:type="paragraph" w:customStyle="1" w:styleId="Char">
    <w:name w:val="Char"/>
    <w:basedOn w:val="a"/>
    <w:qFormat/>
  </w:style>
  <w:style w:type="paragraph" w:customStyle="1" w:styleId="Char1">
    <w:name w:val="Char1"/>
    <w:basedOn w:val="a"/>
    <w:qFormat/>
    <w:pPr>
      <w:tabs>
        <w:tab w:val="left" w:pos="832"/>
      </w:tabs>
      <w:ind w:left="832" w:hanging="420"/>
      <w:jc w:val="center"/>
    </w:pPr>
    <w:rPr>
      <w:rFonts w:ascii="楷体_GB2312" w:eastAsia="楷体_GB2312"/>
      <w:b/>
      <w:color w:val="000080"/>
      <w:sz w:val="30"/>
      <w:szCs w:val="30"/>
    </w:rPr>
  </w:style>
  <w:style w:type="paragraph" w:customStyle="1" w:styleId="Char2">
    <w:name w:val="Char2"/>
    <w:basedOn w:val="a"/>
    <w:qFormat/>
  </w:style>
  <w:style w:type="paragraph" w:customStyle="1" w:styleId="CharCharCharCharCharCharChar">
    <w:name w:val="Char Char Char Char Char Char Char"/>
    <w:basedOn w:val="a"/>
    <w:qFormat/>
  </w:style>
  <w:style w:type="paragraph" w:customStyle="1" w:styleId="Default">
    <w:name w:val="Default"/>
    <w:qFormat/>
    <w:pPr>
      <w:widowControl w:val="0"/>
      <w:autoSpaceDE w:val="0"/>
      <w:autoSpaceDN w:val="0"/>
      <w:adjustRightInd w:val="0"/>
    </w:pPr>
    <w:rPr>
      <w:rFonts w:ascii="宋体"/>
      <w:color w:val="000000"/>
      <w:sz w:val="24"/>
      <w:szCs w:val="24"/>
    </w:rPr>
  </w:style>
  <w:style w:type="character" w:customStyle="1" w:styleId="a6">
    <w:name w:val="批注文字 字符"/>
    <w:link w:val="a5"/>
    <w:uiPriority w:val="99"/>
    <w:qFormat/>
    <w:rPr>
      <w:kern w:val="2"/>
      <w:sz w:val="21"/>
      <w:szCs w:val="24"/>
    </w:rPr>
  </w:style>
  <w:style w:type="paragraph" w:customStyle="1" w:styleId="12">
    <w:name w:val="修订1"/>
    <w:hidden/>
    <w:uiPriority w:val="99"/>
    <w:semiHidden/>
    <w:qFormat/>
    <w:rPr>
      <w:kern w:val="2"/>
      <w:sz w:val="21"/>
      <w:szCs w:val="24"/>
    </w:rPr>
  </w:style>
  <w:style w:type="character" w:customStyle="1" w:styleId="af0">
    <w:name w:val="标题 字符"/>
    <w:link w:val="af"/>
    <w:qFormat/>
    <w:rPr>
      <w:rFonts w:ascii="Arial" w:hAnsi="Arial" w:cs="Arial"/>
      <w:b/>
      <w:bCs/>
      <w:kern w:val="2"/>
      <w:sz w:val="32"/>
      <w:szCs w:val="32"/>
    </w:rPr>
  </w:style>
  <w:style w:type="character" w:customStyle="1" w:styleId="ab">
    <w:name w:val="页脚 字符"/>
    <w:link w:val="aa"/>
    <w:uiPriority w:val="99"/>
    <w:qFormat/>
    <w:rPr>
      <w:kern w:val="2"/>
      <w:sz w:val="18"/>
      <w:szCs w:val="18"/>
    </w:rPr>
  </w:style>
  <w:style w:type="character" w:customStyle="1" w:styleId="ad">
    <w:name w:val="页眉 字符"/>
    <w:link w:val="ac"/>
    <w:uiPriority w:val="99"/>
    <w:qFormat/>
    <w:rPr>
      <w:kern w:val="2"/>
      <w:sz w:val="18"/>
      <w:szCs w:val="18"/>
    </w:rPr>
  </w:style>
  <w:style w:type="character" w:customStyle="1" w:styleId="10">
    <w:name w:val="标题 1 字符"/>
    <w:link w:val="1"/>
    <w:qFormat/>
    <w:rPr>
      <w:b/>
      <w:bCs/>
      <w:kern w:val="44"/>
      <w:sz w:val="44"/>
      <w:szCs w:val="44"/>
    </w:rPr>
  </w:style>
  <w:style w:type="paragraph" w:customStyle="1" w:styleId="Char3">
    <w:name w:val="Char3"/>
    <w:basedOn w:val="a"/>
    <w:qFormat/>
  </w:style>
  <w:style w:type="paragraph" w:customStyle="1" w:styleId="Char11">
    <w:name w:val="Char11"/>
    <w:basedOn w:val="a"/>
    <w:qFormat/>
    <w:pPr>
      <w:tabs>
        <w:tab w:val="left" w:pos="832"/>
      </w:tabs>
      <w:ind w:left="832" w:hanging="420"/>
      <w:jc w:val="center"/>
    </w:pPr>
    <w:rPr>
      <w:rFonts w:ascii="楷体_GB2312" w:eastAsia="楷体_GB2312"/>
      <w:b/>
      <w:color w:val="000080"/>
      <w:sz w:val="30"/>
      <w:szCs w:val="30"/>
    </w:rPr>
  </w:style>
  <w:style w:type="paragraph" w:customStyle="1" w:styleId="CharCharCharCharCharCharChar1">
    <w:name w:val="Char Char Char Char Char Char Char1"/>
    <w:basedOn w:val="a"/>
    <w:qFormat/>
  </w:style>
  <w:style w:type="paragraph" w:customStyle="1" w:styleId="22">
    <w:name w:val="修订2"/>
    <w:hidden/>
    <w:uiPriority w:val="99"/>
    <w:unhideWhenUsed/>
    <w:qFormat/>
    <w:rPr>
      <w:kern w:val="2"/>
      <w:sz w:val="21"/>
      <w:szCs w:val="24"/>
    </w:rPr>
  </w:style>
  <w:style w:type="paragraph" w:customStyle="1" w:styleId="Style49">
    <w:name w:val="_Style 49"/>
    <w:qFormat/>
    <w:pPr>
      <w:widowControl w:val="0"/>
      <w:jc w:val="both"/>
    </w:pPr>
    <w:rPr>
      <w:kern w:val="2"/>
      <w:sz w:val="21"/>
      <w:szCs w:val="24"/>
    </w:rPr>
  </w:style>
  <w:style w:type="character" w:customStyle="1" w:styleId="Char0">
    <w:name w:val="批注文字 Char"/>
    <w:qFormat/>
    <w:rPr>
      <w:rFonts w:eastAsia="宋体"/>
      <w:kern w:val="2"/>
      <w:sz w:val="21"/>
      <w:szCs w:val="24"/>
      <w:lang w:val="en-US" w:eastAsia="zh-CN" w:bidi="ar-SA"/>
    </w:rPr>
  </w:style>
  <w:style w:type="character" w:customStyle="1" w:styleId="Char4">
    <w:name w:val="标题 Char"/>
    <w:qFormat/>
    <w:rPr>
      <w:rFonts w:ascii="Arial" w:hAnsi="Arial" w:cs="Arial"/>
      <w:b/>
      <w:bCs/>
      <w:kern w:val="2"/>
      <w:sz w:val="32"/>
      <w:szCs w:val="32"/>
    </w:rPr>
  </w:style>
  <w:style w:type="character" w:customStyle="1" w:styleId="Char5">
    <w:name w:val="页脚 Char"/>
    <w:uiPriority w:val="99"/>
    <w:qFormat/>
    <w:rPr>
      <w:kern w:val="2"/>
      <w:sz w:val="18"/>
      <w:szCs w:val="18"/>
    </w:rPr>
  </w:style>
  <w:style w:type="character" w:customStyle="1" w:styleId="Char6">
    <w:name w:val="页眉 Char"/>
    <w:uiPriority w:val="99"/>
    <w:qFormat/>
    <w:rPr>
      <w:kern w:val="2"/>
      <w:sz w:val="18"/>
      <w:szCs w:val="18"/>
    </w:rPr>
  </w:style>
  <w:style w:type="character" w:customStyle="1" w:styleId="1Char">
    <w:name w:val="标题 1 Char"/>
    <w:basedOn w:val="a1"/>
    <w:qFormat/>
    <w:rPr>
      <w:b/>
      <w:bCs/>
      <w:kern w:val="44"/>
      <w:sz w:val="44"/>
      <w:szCs w:val="44"/>
    </w:rPr>
  </w:style>
  <w:style w:type="paragraph" w:customStyle="1" w:styleId="31">
    <w:name w:val="修订3"/>
    <w:hidden/>
    <w:uiPriority w:val="99"/>
    <w:semiHidden/>
    <w:qFormat/>
    <w:rPr>
      <w:kern w:val="2"/>
      <w:sz w:val="21"/>
      <w:szCs w:val="24"/>
    </w:rPr>
  </w:style>
  <w:style w:type="paragraph" w:customStyle="1" w:styleId="40">
    <w:name w:val="修订4"/>
    <w:hidden/>
    <w:uiPriority w:val="99"/>
    <w:semiHidden/>
    <w:qFormat/>
    <w:rPr>
      <w:kern w:val="2"/>
      <w:sz w:val="21"/>
      <w:szCs w:val="24"/>
    </w:rPr>
  </w:style>
  <w:style w:type="paragraph" w:customStyle="1" w:styleId="50">
    <w:name w:val="修订5"/>
    <w:hidden/>
    <w:uiPriority w:val="99"/>
    <w:semiHidden/>
    <w:qFormat/>
    <w:rPr>
      <w:kern w:val="2"/>
      <w:sz w:val="21"/>
      <w:szCs w:val="24"/>
    </w:rPr>
  </w:style>
  <w:style w:type="paragraph" w:customStyle="1" w:styleId="60">
    <w:name w:val="修订6"/>
    <w:hidden/>
    <w:uiPriority w:val="99"/>
    <w:semiHidden/>
    <w:qFormat/>
    <w:rPr>
      <w:kern w:val="2"/>
      <w:sz w:val="21"/>
      <w:szCs w:val="24"/>
    </w:rPr>
  </w:style>
  <w:style w:type="paragraph" w:styleId="af7">
    <w:name w:val="Revision"/>
    <w:hidden/>
    <w:uiPriority w:val="99"/>
    <w:semiHidden/>
    <w:rsid w:val="007D0E63"/>
    <w:rPr>
      <w:kern w:val="2"/>
      <w:sz w:val="21"/>
      <w:szCs w:val="24"/>
    </w:rPr>
  </w:style>
  <w:style w:type="paragraph" w:customStyle="1" w:styleId="Normal0a6eed05-0d19-45a3-9796-18ddb745b9ff">
    <w:name w:val="Normal_0a6eed05-0d19-45a3-9796-18ddb745b9ff"/>
    <w:qFormat/>
    <w:rsid w:val="00030621"/>
    <w:pPr>
      <w:widowControl w:val="0"/>
      <w:jc w:val="both"/>
    </w:pPr>
    <w:rPr>
      <w:rFonts w:ascii="Calibri" w:hAnsi="Calibri"/>
      <w:kern w:val="2"/>
      <w:sz w:val="21"/>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webSettings" Target="webSetting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1.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ettings" Target="settings.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footnotes" Target="footnotes.xml"/><Relationship Id="rId45"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oter" Target="footer2.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E2F7F6E-E319-433F-9710-5A4175DFF82A}">
  <ds:schemaRefs>
    <ds:schemaRef ds:uri="http://schemas.openxmlformats.org/officeDocument/2006/bibliography"/>
  </ds:schemaRefs>
</ds:datastoreItem>
</file>

<file path=customXml/itemProps2.xml><?xml version="1.0" encoding="utf-8"?>
<ds:datastoreItem xmlns:ds="http://schemas.openxmlformats.org/officeDocument/2006/customXml" ds:itemID="{FFDD925A-DB9F-4F0C-BB2C-8F72F23D5AFF}">
  <ds:schemaRefs>
    <ds:schemaRef ds:uri="http://schemas.openxmlformats.org/officeDocument/2006/bibliography"/>
  </ds:schemaRefs>
</ds:datastoreItem>
</file>

<file path=customXml/itemProps3.xml><?xml version="1.0" encoding="utf-8"?>
<ds:datastoreItem xmlns:ds="http://schemas.openxmlformats.org/officeDocument/2006/customXml" ds:itemID="{D2F19DCF-F0BD-4164-B4D2-DAA6DD8603B4}">
  <ds:schemaRefs>
    <ds:schemaRef ds:uri="http://schemas.openxmlformats.org/officeDocument/2006/bibliography"/>
  </ds:schemaRefs>
</ds:datastoreItem>
</file>

<file path=customXml/itemProps4.xml><?xml version="1.0" encoding="utf-8"?>
<ds:datastoreItem xmlns:ds="http://schemas.openxmlformats.org/officeDocument/2006/customXml" ds:itemID="{C3394F79-4DE6-4F4C-9564-22E4EE239031}">
  <ds:schemaRefs>
    <ds:schemaRef ds:uri="http://schemas.openxmlformats.org/officeDocument/2006/bibliography"/>
  </ds:schemaRefs>
</ds:datastoreItem>
</file>

<file path=customXml/itemProps5.xml><?xml version="1.0" encoding="utf-8"?>
<ds:datastoreItem xmlns:ds="http://schemas.openxmlformats.org/officeDocument/2006/customXml" ds:itemID="{B0D7200F-A1A5-4D54-BB18-F7D31B3492CA}">
  <ds:schemaRefs>
    <ds:schemaRef ds:uri="http://schemas.openxmlformats.org/officeDocument/2006/bibliography"/>
  </ds:schemaRefs>
</ds:datastoreItem>
</file>

<file path=customXml/itemProps6.xml><?xml version="1.0" encoding="utf-8"?>
<ds:datastoreItem xmlns:ds="http://schemas.openxmlformats.org/officeDocument/2006/customXml" ds:itemID="{C4C4127B-5E57-46BA-80C3-5354B840A88C}">
  <ds:schemaRefs>
    <ds:schemaRef ds:uri="http://schemas.openxmlformats.org/officeDocument/2006/bibliography"/>
  </ds:schemaRefs>
</ds:datastoreItem>
</file>

<file path=customXml/itemProps7.xml><?xml version="1.0" encoding="utf-8"?>
<ds:datastoreItem xmlns:ds="http://schemas.openxmlformats.org/officeDocument/2006/customXml" ds:itemID="{C27A03D1-B284-4B91-9519-CFCAC6C17385}">
  <ds:schemaRefs>
    <ds:schemaRef ds:uri="http://schemas.openxmlformats.org/officeDocument/2006/bibliography"/>
  </ds:schemaRefs>
</ds:datastoreItem>
</file>

<file path=customXml/itemProps8.xml><?xml version="1.0" encoding="utf-8"?>
<ds:datastoreItem xmlns:ds="http://schemas.openxmlformats.org/officeDocument/2006/customXml" ds:itemID="{8497B6BA-FA76-4C16-81D0-0EA5B173ABEA}">
  <ds:schemaRefs>
    <ds:schemaRef ds:uri="http://schemas.openxmlformats.org/officeDocument/2006/bibliography"/>
  </ds:schemaRefs>
</ds:datastoreItem>
</file>

<file path=customXml/itemProps9.xml><?xml version="1.0" encoding="utf-8"?>
<ds:datastoreItem xmlns:ds="http://schemas.openxmlformats.org/officeDocument/2006/customXml" ds:itemID="{1920100E-ED27-423A-A5AF-42BF7EC14238}">
  <ds:schemaRefs>
    <ds:schemaRef ds:uri="http://schemas.openxmlformats.org/officeDocument/2006/bibliography"/>
  </ds:schemaRefs>
</ds:datastoreItem>
</file>

<file path=customXml/itemProps10.xml><?xml version="1.0" encoding="utf-8"?>
<ds:datastoreItem xmlns:ds="http://schemas.openxmlformats.org/officeDocument/2006/customXml" ds:itemID="{FF0FD07B-9725-43B2-B010-EDF3EE01E811}">
  <ds:schemaRefs>
    <ds:schemaRef ds:uri="http://schemas.openxmlformats.org/officeDocument/2006/bibliography"/>
  </ds:schemaRefs>
</ds:datastoreItem>
</file>

<file path=customXml/itemProps11.xml><?xml version="1.0" encoding="utf-8"?>
<ds:datastoreItem xmlns:ds="http://schemas.openxmlformats.org/officeDocument/2006/customXml" ds:itemID="{18808673-50E7-4EE1-BA9A-B4F12CFEA8A0}">
  <ds:schemaRefs>
    <ds:schemaRef ds:uri="http://schemas.openxmlformats.org/officeDocument/2006/bibliography"/>
  </ds:schemaRefs>
</ds:datastoreItem>
</file>

<file path=customXml/itemProps12.xml><?xml version="1.0" encoding="utf-8"?>
<ds:datastoreItem xmlns:ds="http://schemas.openxmlformats.org/officeDocument/2006/customXml" ds:itemID="{C9DCC695-E919-47D4-A69E-EA1C932BDD94}">
  <ds:schemaRefs>
    <ds:schemaRef ds:uri="http://schemas.openxmlformats.org/officeDocument/2006/bibliography"/>
  </ds:schemaRefs>
</ds:datastoreItem>
</file>

<file path=customXml/itemProps13.xml><?xml version="1.0" encoding="utf-8"?>
<ds:datastoreItem xmlns:ds="http://schemas.openxmlformats.org/officeDocument/2006/customXml" ds:itemID="{2607EF60-F041-41B6-A719-02FB042979D7}">
  <ds:schemaRefs>
    <ds:schemaRef ds:uri="http://schemas.openxmlformats.org/officeDocument/2006/bibliography"/>
  </ds:schemaRefs>
</ds:datastoreItem>
</file>

<file path=customXml/itemProps14.xml><?xml version="1.0" encoding="utf-8"?>
<ds:datastoreItem xmlns:ds="http://schemas.openxmlformats.org/officeDocument/2006/customXml" ds:itemID="{5FCF9DA7-0C7C-4FC0-A92C-7264DC282E0C}">
  <ds:schemaRefs>
    <ds:schemaRef ds:uri="http://schemas.openxmlformats.org/officeDocument/2006/bibliography"/>
  </ds:schemaRefs>
</ds:datastoreItem>
</file>

<file path=customXml/itemProps15.xml><?xml version="1.0" encoding="utf-8"?>
<ds:datastoreItem xmlns:ds="http://schemas.openxmlformats.org/officeDocument/2006/customXml" ds:itemID="{5A316A71-0DEC-49FB-960C-2AA3A94ABAA8}">
  <ds:schemaRefs>
    <ds:schemaRef ds:uri="http://schemas.openxmlformats.org/officeDocument/2006/bibliography"/>
  </ds:schemaRefs>
</ds:datastoreItem>
</file>

<file path=customXml/itemProps16.xml><?xml version="1.0" encoding="utf-8"?>
<ds:datastoreItem xmlns:ds="http://schemas.openxmlformats.org/officeDocument/2006/customXml" ds:itemID="{76E2DA7F-EF3B-421D-9081-C9DCE04D27DF}">
  <ds:schemaRefs>
    <ds:schemaRef ds:uri="http://schemas.openxmlformats.org/officeDocument/2006/bibliography"/>
  </ds:schemaRefs>
</ds:datastoreItem>
</file>

<file path=customXml/itemProps17.xml><?xml version="1.0" encoding="utf-8"?>
<ds:datastoreItem xmlns:ds="http://schemas.openxmlformats.org/officeDocument/2006/customXml" ds:itemID="{C18F2AB5-0664-4D1C-BAAD-7F3C3995A48B}">
  <ds:schemaRefs>
    <ds:schemaRef ds:uri="http://schemas.openxmlformats.org/officeDocument/2006/bibliography"/>
  </ds:schemaRefs>
</ds:datastoreItem>
</file>

<file path=customXml/itemProps18.xml><?xml version="1.0" encoding="utf-8"?>
<ds:datastoreItem xmlns:ds="http://schemas.openxmlformats.org/officeDocument/2006/customXml" ds:itemID="{97785FD9-E10F-48C9-A777-3EC153D9E0B1}">
  <ds:schemaRefs>
    <ds:schemaRef ds:uri="http://schemas.openxmlformats.org/officeDocument/2006/bibliography"/>
  </ds:schemaRefs>
</ds:datastoreItem>
</file>

<file path=customXml/itemProps19.xml><?xml version="1.0" encoding="utf-8"?>
<ds:datastoreItem xmlns:ds="http://schemas.openxmlformats.org/officeDocument/2006/customXml" ds:itemID="{C8BA98C2-8773-4722-904D-2815D3C5D26E}">
  <ds:schemaRefs>
    <ds:schemaRef ds:uri="http://schemas.openxmlformats.org/officeDocument/2006/bibliography"/>
  </ds:schemaRefs>
</ds:datastoreItem>
</file>

<file path=customXml/itemProps20.xml><?xml version="1.0" encoding="utf-8"?>
<ds:datastoreItem xmlns:ds="http://schemas.openxmlformats.org/officeDocument/2006/customXml" ds:itemID="{5F1CDB05-61A0-4AB7-A796-8A31E0CA737D}">
  <ds:schemaRefs>
    <ds:schemaRef ds:uri="http://schemas.openxmlformats.org/officeDocument/2006/bibliography"/>
  </ds:schemaRefs>
</ds:datastoreItem>
</file>

<file path=customXml/itemProps21.xml><?xml version="1.0" encoding="utf-8"?>
<ds:datastoreItem xmlns:ds="http://schemas.openxmlformats.org/officeDocument/2006/customXml" ds:itemID="{00FFF139-8121-44C1-9470-B58A0D276E27}">
  <ds:schemaRefs>
    <ds:schemaRef ds:uri="http://schemas.openxmlformats.org/officeDocument/2006/bibliography"/>
  </ds:schemaRefs>
</ds:datastoreItem>
</file>

<file path=customXml/itemProps22.xml><?xml version="1.0" encoding="utf-8"?>
<ds:datastoreItem xmlns:ds="http://schemas.openxmlformats.org/officeDocument/2006/customXml" ds:itemID="{8E5ECC59-A926-4A71-BE94-5E315279374F}">
  <ds:schemaRefs>
    <ds:schemaRef ds:uri="http://schemas.openxmlformats.org/officeDocument/2006/bibliography"/>
  </ds:schemaRefs>
</ds:datastoreItem>
</file>

<file path=customXml/itemProps23.xml><?xml version="1.0" encoding="utf-8"?>
<ds:datastoreItem xmlns:ds="http://schemas.openxmlformats.org/officeDocument/2006/customXml" ds:itemID="{2FCFF626-7E70-4E70-A1FF-4CB9C64CFE57}">
  <ds:schemaRefs>
    <ds:schemaRef ds:uri="http://schemas.openxmlformats.org/officeDocument/2006/bibliography"/>
  </ds:schemaRefs>
</ds:datastoreItem>
</file>

<file path=customXml/itemProps24.xml><?xml version="1.0" encoding="utf-8"?>
<ds:datastoreItem xmlns:ds="http://schemas.openxmlformats.org/officeDocument/2006/customXml" ds:itemID="{7F23686B-2A5B-4E21-9396-7518C3F25DC8}">
  <ds:schemaRefs>
    <ds:schemaRef ds:uri="http://schemas.openxmlformats.org/officeDocument/2006/bibliography"/>
  </ds:schemaRefs>
</ds:datastoreItem>
</file>

<file path=customXml/itemProps25.xml><?xml version="1.0" encoding="utf-8"?>
<ds:datastoreItem xmlns:ds="http://schemas.openxmlformats.org/officeDocument/2006/customXml" ds:itemID="{7408BC58-C688-4366-AB06-DDBDC39ED6B7}">
  <ds:schemaRefs>
    <ds:schemaRef ds:uri="http://schemas.openxmlformats.org/officeDocument/2006/bibliography"/>
  </ds:schemaRefs>
</ds:datastoreItem>
</file>

<file path=customXml/itemProps26.xml><?xml version="1.0" encoding="utf-8"?>
<ds:datastoreItem xmlns:ds="http://schemas.openxmlformats.org/officeDocument/2006/customXml" ds:itemID="{0DD819A1-08E7-40A2-8953-CF151D9A4FF8}">
  <ds:schemaRefs>
    <ds:schemaRef ds:uri="http://schemas.openxmlformats.org/officeDocument/2006/bibliography"/>
  </ds:schemaRefs>
</ds:datastoreItem>
</file>

<file path=customXml/itemProps27.xml><?xml version="1.0" encoding="utf-8"?>
<ds:datastoreItem xmlns:ds="http://schemas.openxmlformats.org/officeDocument/2006/customXml" ds:itemID="{ECAA0D37-BF75-4232-839C-B13E81E918E2}">
  <ds:schemaRefs>
    <ds:schemaRef ds:uri="http://schemas.openxmlformats.org/officeDocument/2006/bibliography"/>
  </ds:schemaRefs>
</ds:datastoreItem>
</file>

<file path=customXml/itemProps28.xml><?xml version="1.0" encoding="utf-8"?>
<ds:datastoreItem xmlns:ds="http://schemas.openxmlformats.org/officeDocument/2006/customXml" ds:itemID="{210800C7-69EC-4DB0-8561-DC58372F4C43}">
  <ds:schemaRefs>
    <ds:schemaRef ds:uri="http://schemas.openxmlformats.org/officeDocument/2006/bibliography"/>
  </ds:schemaRefs>
</ds:datastoreItem>
</file>

<file path=customXml/itemProps29.xml><?xml version="1.0" encoding="utf-8"?>
<ds:datastoreItem xmlns:ds="http://schemas.openxmlformats.org/officeDocument/2006/customXml" ds:itemID="{59A7DDEC-5913-4F2D-A385-A4DFE6B57042}">
  <ds:schemaRefs>
    <ds:schemaRef ds:uri="http://schemas.openxmlformats.org/officeDocument/2006/bibliography"/>
  </ds:schemaRefs>
</ds:datastoreItem>
</file>

<file path=customXml/itemProps30.xml><?xml version="1.0" encoding="utf-8"?>
<ds:datastoreItem xmlns:ds="http://schemas.openxmlformats.org/officeDocument/2006/customXml" ds:itemID="{89804E32-0426-4B9E-8D56-473A60517874}">
  <ds:schemaRefs>
    <ds:schemaRef ds:uri="http://schemas.openxmlformats.org/officeDocument/2006/bibliography"/>
  </ds:schemaRefs>
</ds:datastoreItem>
</file>

<file path=customXml/itemProps31.xml><?xml version="1.0" encoding="utf-8"?>
<ds:datastoreItem xmlns:ds="http://schemas.openxmlformats.org/officeDocument/2006/customXml" ds:itemID="{F1014084-638B-47DE-8F95-4C621AEE5A32}">
  <ds:schemaRefs>
    <ds:schemaRef ds:uri="http://schemas.openxmlformats.org/officeDocument/2006/bibliography"/>
  </ds:schemaRefs>
</ds:datastoreItem>
</file>

<file path=customXml/itemProps32.xml><?xml version="1.0" encoding="utf-8"?>
<ds:datastoreItem xmlns:ds="http://schemas.openxmlformats.org/officeDocument/2006/customXml" ds:itemID="{DEE1482A-FD99-4DA4-985B-CBB564CCB962}">
  <ds:schemaRefs>
    <ds:schemaRef ds:uri="http://schemas.openxmlformats.org/officeDocument/2006/bibliography"/>
  </ds:schemaRefs>
</ds:datastoreItem>
</file>

<file path=customXml/itemProps33.xml><?xml version="1.0" encoding="utf-8"?>
<ds:datastoreItem xmlns:ds="http://schemas.openxmlformats.org/officeDocument/2006/customXml" ds:itemID="{78A9E264-27B7-490B-B5F0-1DF520E4A814}">
  <ds:schemaRefs>
    <ds:schemaRef ds:uri="http://schemas.openxmlformats.org/officeDocument/2006/bibliography"/>
  </ds:schemaRefs>
</ds:datastoreItem>
</file>

<file path=customXml/itemProps34.xml><?xml version="1.0" encoding="utf-8"?>
<ds:datastoreItem xmlns:ds="http://schemas.openxmlformats.org/officeDocument/2006/customXml" ds:itemID="{3CE4C52F-2D61-4F8C-B4A0-43CC8BAA56D0}">
  <ds:schemaRefs>
    <ds:schemaRef ds:uri="http://schemas.openxmlformats.org/officeDocument/2006/bibliography"/>
  </ds:schemaRefs>
</ds:datastoreItem>
</file>

<file path=customXml/itemProps35.xml><?xml version="1.0" encoding="utf-8"?>
<ds:datastoreItem xmlns:ds="http://schemas.openxmlformats.org/officeDocument/2006/customXml" ds:itemID="{B290BAF9-EBA0-4B60-B9EB-9DB62A4CB280}">
  <ds:schemaRefs>
    <ds:schemaRef ds:uri="http://schemas.openxmlformats.org/officeDocument/2006/bibliography"/>
  </ds:schemaRefs>
</ds:datastoreItem>
</file>

<file path=customXml/itemProps36.xml><?xml version="1.0" encoding="utf-8"?>
<ds:datastoreItem xmlns:ds="http://schemas.openxmlformats.org/officeDocument/2006/customXml" ds:itemID="{19BA00A9-1DD5-449F-AB60-16E6A82C48E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10</TotalTime>
  <Pages>57</Pages>
  <Words>5966</Words>
  <Characters>34010</Characters>
  <Application>Microsoft Office Word</Application>
  <DocSecurity>0</DocSecurity>
  <Lines>283</Lines>
  <Paragraphs>79</Paragraphs>
  <ScaleCrop>false</ScaleCrop>
  <Company>CMB China HeadOffice</Company>
  <LinksUpToDate>false</LinksUpToDate>
  <CharactersWithSpaces>39897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托管协议</dc:title>
  <dc:creator>资产托管部</dc:creator>
  <cp:lastModifiedBy>张婕茹</cp:lastModifiedBy>
  <cp:revision>18</cp:revision>
  <cp:lastPrinted>2023-06-27T07:08:00Z</cp:lastPrinted>
  <dcterms:created xsi:type="dcterms:W3CDTF">2026-01-27T08:35:00Z</dcterms:created>
  <dcterms:modified xsi:type="dcterms:W3CDTF">2026-05-06T02:45:00Z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2052-11.8.2.12187</vt:lpwstr>
  </property>
  <property fmtid="{D5CDD505-2E9C-101B-9397-08002B2CF9AE}" pid="3" name="contractId">
    <vt:lpwstr>bf33995ec32f49b59e849d889ec629bc</vt:lpwstr>
  </property>
  <property fmtid="{D5CDD505-2E9C-101B-9397-08002B2CF9AE}" pid="4" name="verificationId">
    <vt:lpwstr>b0a0921ea07eead6</vt:lpwstr>
  </property>
  <property fmtid="{D5CDD505-2E9C-101B-9397-08002B2CF9AE}" pid="5" name="ICV">
    <vt:lpwstr>89E225F198624148A6A3A04EB1673814</vt:lpwstr>
  </property>
</Properties>
</file>